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2" r:id="rId1"/>
  </p:sldMasterIdLst>
  <p:notesMasterIdLst>
    <p:notesMasterId r:id="rId15"/>
  </p:notesMasterIdLst>
  <p:handoutMasterIdLst>
    <p:handoutMasterId r:id="rId16"/>
  </p:handoutMasterIdLst>
  <p:sldIdLst>
    <p:sldId id="256" r:id="rId2"/>
    <p:sldId id="343" r:id="rId3"/>
    <p:sldId id="351" r:id="rId4"/>
    <p:sldId id="346" r:id="rId5"/>
    <p:sldId id="347" r:id="rId6"/>
    <p:sldId id="344" r:id="rId7"/>
    <p:sldId id="352" r:id="rId8"/>
    <p:sldId id="353" r:id="rId9"/>
    <p:sldId id="354" r:id="rId10"/>
    <p:sldId id="355" r:id="rId11"/>
    <p:sldId id="349" r:id="rId12"/>
    <p:sldId id="350" r:id="rId13"/>
    <p:sldId id="342" r:id="rId14"/>
  </p:sldIdLst>
  <p:sldSz cx="9144000" cy="6858000" type="screen4x3"/>
  <p:notesSz cx="6858000" cy="9144000"/>
  <p:custDataLst>
    <p:tags r:id="rId17"/>
  </p:custDataLst>
  <p:defaultTextStyle>
    <a:defPPr>
      <a:defRPr lang="en-US"/>
    </a:defPPr>
    <a:lvl1pPr algn="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r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FFF99"/>
    <a:srgbClr val="745800"/>
    <a:srgbClr val="568424"/>
    <a:srgbClr val="74B230"/>
    <a:srgbClr val="FF33CC"/>
    <a:srgbClr val="FF19FF"/>
    <a:srgbClr val="76B531"/>
    <a:srgbClr val="000000"/>
    <a:srgbClr val="FFFFCC"/>
    <a:srgbClr val="FFCCF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62" autoAdjust="0"/>
    <p:restoredTop sz="94646" autoAdjust="0"/>
  </p:normalViewPr>
  <p:slideViewPr>
    <p:cSldViewPr snapToGrid="0">
      <p:cViewPr>
        <p:scale>
          <a:sx n="90" d="100"/>
          <a:sy n="90" d="100"/>
        </p:scale>
        <p:origin x="-684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-2490" y="-84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077493-B601-42C8-9969-74598696CEA0}" type="datetimeFigureOut">
              <a:rPr lang="en-US" smtClean="0"/>
              <a:pPr/>
              <a:t>9/29/2016</a:t>
            </a:fld>
            <a:endParaRPr lang="en-U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42D2B6-3C0E-41C2-8BB3-388A5357862E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6219712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2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342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342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</a:p>
        </p:txBody>
      </p:sp>
      <p:sp>
        <p:nvSpPr>
          <p:cNvPr id="7342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342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fld id="{CF2CE26D-11B3-4314-AAAC-ACB5A16BE234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21255177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 Narrow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 Narrow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 Narrow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 Narrow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BC4AA82-FDDD-4404-A186-7CD3105C1B7F}" type="slidenum">
              <a:rPr lang="es-ES" smtClean="0"/>
              <a:pPr/>
              <a:t>1</a:t>
            </a:fld>
            <a:endParaRPr lang="es-ES" smtClean="0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s-ES" dirty="0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2CE26D-11B3-4314-AAAC-ACB5A16BE234}" type="slidenum">
              <a:rPr lang="es-ES" smtClean="0"/>
              <a:pPr>
                <a:defRPr/>
              </a:pPr>
              <a:t>2</a:t>
            </a:fld>
            <a:endParaRPr lang="es-E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2CE26D-11B3-4314-AAAC-ACB5A16BE234}" type="slidenum">
              <a:rPr lang="es-ES" smtClean="0"/>
              <a:pPr>
                <a:defRPr/>
              </a:pPr>
              <a:t>3</a:t>
            </a:fld>
            <a:endParaRPr lang="es-E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2CE26D-11B3-4314-AAAC-ACB5A16BE234}" type="slidenum">
              <a:rPr lang="es-ES" smtClean="0"/>
              <a:pPr>
                <a:defRPr/>
              </a:pPr>
              <a:t>4</a:t>
            </a:fld>
            <a:endParaRPr lang="es-E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2CE26D-11B3-4314-AAAC-ACB5A16BE234}" type="slidenum">
              <a:rPr lang="es-ES" smtClean="0"/>
              <a:pPr>
                <a:defRPr/>
              </a:pPr>
              <a:t>5</a:t>
            </a:fld>
            <a:endParaRPr lang="es-E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F2CE26D-11B3-4314-AAAC-ACB5A16BE234}" type="slidenum">
              <a:rPr lang="es-ES" smtClean="0"/>
              <a:pPr>
                <a:defRPr/>
              </a:pPr>
              <a:t>13</a:t>
            </a:fld>
            <a:endParaRPr lang="es-E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02" name="Picture 10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1925" y="3512754"/>
            <a:ext cx="2563568" cy="2164146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</p:spPr>
      </p:pic>
      <p:sp>
        <p:nvSpPr>
          <p:cNvPr id="17" name="16 Rectángulo"/>
          <p:cNvSpPr/>
          <p:nvPr userDrawn="1"/>
        </p:nvSpPr>
        <p:spPr bwMode="auto">
          <a:xfrm rot="5400000" flipH="1">
            <a:off x="3920763" y="1634762"/>
            <a:ext cx="3663538" cy="6782938"/>
          </a:xfrm>
          <a:prstGeom prst="rect">
            <a:avLst/>
          </a:prstGeom>
          <a:solidFill>
            <a:srgbClr val="568424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pic>
        <p:nvPicPr>
          <p:cNvPr id="8196" name="Picture 4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3051958"/>
            <a:ext cx="9144000" cy="300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123"/>
          <p:cNvSpPr>
            <a:spLocks noChangeArrowheads="1"/>
          </p:cNvSpPr>
          <p:nvPr userDrawn="1"/>
        </p:nvSpPr>
        <p:spPr bwMode="auto">
          <a:xfrm>
            <a:off x="7327900" y="5410200"/>
            <a:ext cx="1270000" cy="10795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s-ES_tradnl" dirty="0"/>
          </a:p>
        </p:txBody>
      </p:sp>
      <p:sp>
        <p:nvSpPr>
          <p:cNvPr id="537721" name="Rectangle 121"/>
          <p:cNvSpPr>
            <a:spLocks noGrp="1" noChangeArrowheads="1"/>
          </p:cNvSpPr>
          <p:nvPr>
            <p:ph type="ctrTitle" sz="quarter"/>
          </p:nvPr>
        </p:nvSpPr>
        <p:spPr>
          <a:xfrm>
            <a:off x="3423684" y="5523358"/>
            <a:ext cx="4808474" cy="464849"/>
          </a:xfrm>
          <a:noFill/>
        </p:spPr>
        <p:txBody>
          <a:bodyPr anchorCtr="1"/>
          <a:lstStyle>
            <a:lvl1pPr algn="ctr">
              <a:buFont typeface="Wingdings" pitchFamily="2" charset="2"/>
              <a:buNone/>
              <a:defRPr sz="2000">
                <a:solidFill>
                  <a:srgbClr val="000066"/>
                </a:solidFill>
                <a:latin typeface="Garamond" pitchFamily="18" charset="0"/>
              </a:defRPr>
            </a:lvl1pPr>
          </a:lstStyle>
          <a:p>
            <a:endParaRPr lang="es-ES" dirty="0"/>
          </a:p>
        </p:txBody>
      </p:sp>
      <p:sp>
        <p:nvSpPr>
          <p:cNvPr id="537722" name="Rectangle 122"/>
          <p:cNvSpPr>
            <a:spLocks noGrp="1" noChangeArrowheads="1"/>
          </p:cNvSpPr>
          <p:nvPr>
            <p:ph type="subTitle" sz="quarter" idx="1" hasCustomPrompt="1"/>
          </p:nvPr>
        </p:nvSpPr>
        <p:spPr>
          <a:xfrm>
            <a:off x="3498112" y="4574894"/>
            <a:ext cx="4638070" cy="533400"/>
          </a:xfrm>
        </p:spPr>
        <p:txBody>
          <a:bodyPr anchorCtr="1"/>
          <a:lstStyle>
            <a:lvl1pPr marL="0" indent="0" algn="ctr">
              <a:buFontTx/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s-ES" dirty="0" smtClean="0"/>
              <a:t>Título</a:t>
            </a:r>
            <a:endParaRPr lang="es-ES" dirty="0"/>
          </a:p>
        </p:txBody>
      </p:sp>
      <p:pic>
        <p:nvPicPr>
          <p:cNvPr id="12" name="11 Imagen" descr="Logo_IGN.png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6171705" y="210106"/>
            <a:ext cx="2667000" cy="523875"/>
          </a:xfrm>
          <a:prstGeom prst="rect">
            <a:avLst/>
          </a:prstGeom>
        </p:spPr>
      </p:pic>
      <p:sp>
        <p:nvSpPr>
          <p:cNvPr id="21" name="20 CuadroTexto"/>
          <p:cNvSpPr txBox="1"/>
          <p:nvPr userDrawn="1"/>
        </p:nvSpPr>
        <p:spPr>
          <a:xfrm>
            <a:off x="55163" y="1244246"/>
            <a:ext cx="5628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800" b="1" dirty="0" smtClean="0">
                <a:solidFill>
                  <a:srgbClr val="745800"/>
                </a:solidFill>
                <a:latin typeface="Verdana" pitchFamily="34" charset="0"/>
              </a:rPr>
              <a:t>Instituto Geográfico Nacional</a:t>
            </a:r>
            <a:endParaRPr lang="en-US" sz="1800" b="1" dirty="0">
              <a:solidFill>
                <a:srgbClr val="745800"/>
              </a:solidFill>
              <a:latin typeface="Verdana" pitchFamily="34" charset="0"/>
            </a:endParaRPr>
          </a:p>
        </p:txBody>
      </p:sp>
      <p:sp>
        <p:nvSpPr>
          <p:cNvPr id="22" name="21 CuadroTexto"/>
          <p:cNvSpPr txBox="1"/>
          <p:nvPr userDrawn="1"/>
        </p:nvSpPr>
        <p:spPr>
          <a:xfrm>
            <a:off x="0" y="761641"/>
            <a:ext cx="839585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600" b="0" dirty="0" smtClean="0">
                <a:solidFill>
                  <a:srgbClr val="76B531"/>
                </a:solidFill>
                <a:latin typeface="Myriad Pro Light" pitchFamily="34" charset="0"/>
              </a:rPr>
              <a:t>Centro</a:t>
            </a:r>
            <a:r>
              <a:rPr lang="en-US" sz="2600" b="0" baseline="0" dirty="0" smtClean="0">
                <a:solidFill>
                  <a:srgbClr val="76B531"/>
                </a:solidFill>
                <a:latin typeface="Myriad Pro Light" pitchFamily="34" charset="0"/>
              </a:rPr>
              <a:t> Nacional de Información Geográfica</a:t>
            </a:r>
            <a:endParaRPr lang="en-US" sz="2600" b="0" dirty="0">
              <a:solidFill>
                <a:srgbClr val="76B531"/>
              </a:solidFill>
              <a:latin typeface="Myriad Pro Light" pitchFamily="34" charset="0"/>
            </a:endParaRPr>
          </a:p>
        </p:txBody>
      </p:sp>
      <p:pic>
        <p:nvPicPr>
          <p:cNvPr id="31" name="Picture 6"/>
          <p:cNvPicPr>
            <a:picLocks noChangeAspect="1" noChangeArrowheads="1"/>
          </p:cNvPicPr>
          <p:nvPr userDrawn="1"/>
        </p:nvPicPr>
        <p:blipFill>
          <a:blip r:embed="rId5" cstate="print"/>
          <a:srcRect l="58174" t="46810"/>
          <a:stretch>
            <a:fillRect/>
          </a:stretch>
        </p:blipFill>
        <p:spPr bwMode="auto">
          <a:xfrm rot="5400000">
            <a:off x="620892" y="5095916"/>
            <a:ext cx="3476623" cy="475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200" name="Picture 8"/>
          <p:cNvPicPr>
            <a:picLocks noChangeAspect="1" noChangeArrowheads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745800">
                <a:tint val="45000"/>
                <a:satMod val="400000"/>
              </a:srgbClr>
            </a:duotone>
          </a:blip>
          <a:srcRect/>
          <a:stretch>
            <a:fillRect/>
          </a:stretch>
        </p:blipFill>
        <p:spPr bwMode="auto">
          <a:xfrm>
            <a:off x="6382843" y="1829043"/>
            <a:ext cx="2915536" cy="1484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8" name="Picture 6"/>
          <p:cNvPicPr>
            <a:picLocks noChangeAspect="1" noChangeArrowheads="1"/>
          </p:cNvPicPr>
          <p:nvPr userDrawn="1"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" y="3277589"/>
            <a:ext cx="9144000" cy="1306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2" descr="AESIG"/>
          <p:cNvPicPr>
            <a:picLocks noChangeAspect="1" noChangeArrowheads="1"/>
          </p:cNvPicPr>
          <p:nvPr userDrawn="1"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56106" y="5810249"/>
            <a:ext cx="1302393" cy="623779"/>
          </a:xfrm>
          <a:prstGeom prst="rect">
            <a:avLst/>
          </a:prstGeom>
          <a:noFill/>
        </p:spPr>
      </p:pic>
      <p:sp>
        <p:nvSpPr>
          <p:cNvPr id="19" name="Rectangle 370"/>
          <p:cNvSpPr>
            <a:spLocks noChangeArrowheads="1"/>
          </p:cNvSpPr>
          <p:nvPr userDrawn="1"/>
        </p:nvSpPr>
        <p:spPr bwMode="auto">
          <a:xfrm>
            <a:off x="7255116" y="64389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>
              <a:defRPr/>
            </a:pPr>
            <a:fld id="{86E46572-B246-4E1E-9D6F-453A50965B56}" type="slidenum">
              <a:rPr kumimoji="0" lang="es-ES" sz="1000" b="0">
                <a:solidFill>
                  <a:srgbClr val="000000"/>
                </a:solidFill>
                <a:latin typeface="Verdana" pitchFamily="34" charset="0"/>
              </a:rPr>
              <a:pPr>
                <a:defRPr/>
              </a:pPr>
              <a:t>‹Nº›</a:t>
            </a:fld>
            <a:endParaRPr kumimoji="0" lang="es-ES" sz="1000" b="0" dirty="0">
              <a:solidFill>
                <a:srgbClr val="000000"/>
              </a:solidFill>
              <a:latin typeface="Verdana" pitchFamily="34" charset="0"/>
            </a:endParaRPr>
          </a:p>
        </p:txBody>
      </p:sp>
      <p:sp>
        <p:nvSpPr>
          <p:cNvPr id="23" name="Rectangle 190"/>
          <p:cNvSpPr>
            <a:spLocks noChangeArrowheads="1"/>
          </p:cNvSpPr>
          <p:nvPr userDrawn="1"/>
        </p:nvSpPr>
        <p:spPr bwMode="auto">
          <a:xfrm>
            <a:off x="-136480" y="6615916"/>
            <a:ext cx="2606720" cy="299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kumimoji="0" lang="es-ES_tradnl" sz="1000" b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Del</a:t>
            </a:r>
            <a:r>
              <a:rPr kumimoji="0" lang="es-ES_tradnl" sz="1000" b="0" baseline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es-ES_tradnl" sz="1000" b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27</a:t>
            </a:r>
            <a:r>
              <a:rPr kumimoji="0" lang="es-ES_tradnl" sz="1000" b="0" baseline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al 30 septiembre 2016</a:t>
            </a:r>
            <a:endParaRPr kumimoji="0" lang="es-ES" sz="1000" b="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4" name="Rectangle 188"/>
          <p:cNvSpPr>
            <a:spLocks noChangeArrowheads="1"/>
          </p:cNvSpPr>
          <p:nvPr userDrawn="1"/>
        </p:nvSpPr>
        <p:spPr bwMode="auto">
          <a:xfrm>
            <a:off x="3260863" y="6604164"/>
            <a:ext cx="3187700" cy="269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kumimoji="0" lang="es-ES" sz="1000" b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Palacio de Congresos</a:t>
            </a:r>
            <a:r>
              <a:rPr kumimoji="0" lang="es-ES" sz="1000" b="0" baseline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Barcelona</a:t>
            </a:r>
            <a:endParaRPr kumimoji="0" lang="es-ES" sz="1000" b="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20717" y="263525"/>
            <a:ext cx="7849395" cy="327025"/>
          </a:xfrm>
        </p:spPr>
        <p:txBody>
          <a:bodyPr/>
          <a:lstStyle/>
          <a:p>
            <a:r>
              <a:rPr lang="es-ES" dirty="0" smtClean="0"/>
              <a:t>Haga clic para modificar el estilo de título </a:t>
            </a:r>
            <a:endParaRPr lang="es-ES_tradnl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72956" y="952500"/>
            <a:ext cx="8447963" cy="5477860"/>
          </a:xfrm>
        </p:spPr>
        <p:txBody>
          <a:bodyPr/>
          <a:lstStyle>
            <a:lvl3pPr>
              <a:defRPr>
                <a:solidFill>
                  <a:schemeClr val="accent4"/>
                </a:solidFill>
              </a:defRPr>
            </a:lvl3pPr>
            <a:lvl4pPr>
              <a:defRPr>
                <a:solidFill>
                  <a:srgbClr val="FF33CC"/>
                </a:solidFill>
              </a:defRPr>
            </a:lvl4pPr>
            <a:lvl5pPr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  <a:endParaRPr lang="es-ES_tradnl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heme" Target="../theme/theme1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creativecommons.org/licenses/by/3.0/es/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jpeg"/><Relationship Id="rId9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logo JIIDE 2016"/>
          <p:cNvPicPr>
            <a:picLocks noChangeAspect="1" noChangeArrowheads="1"/>
          </p:cNvPicPr>
          <p:nvPr userDrawn="1"/>
        </p:nvPicPr>
        <p:blipFill>
          <a:blip r:embed="rId4" cstate="print"/>
          <a:srcRect r="86216"/>
          <a:stretch>
            <a:fillRect/>
          </a:stretch>
        </p:blipFill>
        <p:spPr bwMode="auto">
          <a:xfrm>
            <a:off x="8124216" y="74428"/>
            <a:ext cx="895209" cy="783723"/>
          </a:xfrm>
          <a:prstGeom prst="rect">
            <a:avLst/>
          </a:prstGeom>
          <a:noFill/>
        </p:spPr>
      </p:pic>
      <p:pic>
        <p:nvPicPr>
          <p:cNvPr id="9219" name="Picture 3"/>
          <p:cNvPicPr>
            <a:picLocks noChangeAspect="1" noChangeArrowheads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 bwMode="auto">
          <a:xfrm>
            <a:off x="7634337" y="5899160"/>
            <a:ext cx="1509663" cy="9588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8" name="Rectangle 62"/>
          <p:cNvSpPr>
            <a:spLocks noGrp="1" noChangeArrowheads="1"/>
          </p:cNvSpPr>
          <p:nvPr>
            <p:ph type="title"/>
          </p:nvPr>
        </p:nvSpPr>
        <p:spPr bwMode="auto">
          <a:xfrm>
            <a:off x="213039" y="265813"/>
            <a:ext cx="7594582" cy="365373"/>
          </a:xfrm>
          <a:prstGeom prst="rect">
            <a:avLst/>
          </a:prstGeom>
          <a:solidFill>
            <a:srgbClr val="7458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 dirty="0" smtClean="0"/>
              <a:t>T</a:t>
            </a:r>
            <a:r>
              <a:rPr lang="es-ES" dirty="0" err="1" smtClean="0"/>
              <a:t>ítulo</a:t>
            </a:r>
            <a:r>
              <a:rPr lang="es-ES" dirty="0" smtClean="0"/>
              <a:t> de</a:t>
            </a:r>
            <a:r>
              <a:rPr lang="es-ES_tradnl" dirty="0" smtClean="0"/>
              <a:t> Diapositiva</a:t>
            </a:r>
            <a:endParaRPr lang="es-ES" dirty="0" smtClean="0"/>
          </a:p>
        </p:txBody>
      </p:sp>
      <p:sp>
        <p:nvSpPr>
          <p:cNvPr id="1027" name="Rectangle 6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86604" y="961901"/>
            <a:ext cx="8611736" cy="5397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dirty="0" smtClean="0"/>
              <a:t>Haga clic para modificar el estilo de texto del patrón</a:t>
            </a:r>
          </a:p>
          <a:p>
            <a:pPr lvl="1"/>
            <a:r>
              <a:rPr lang="es-ES" dirty="0" smtClean="0"/>
              <a:t>Segundo nivel</a:t>
            </a:r>
          </a:p>
          <a:p>
            <a:pPr lvl="2"/>
            <a:r>
              <a:rPr lang="es-ES" dirty="0" smtClean="0"/>
              <a:t>Tercer nivel</a:t>
            </a:r>
          </a:p>
          <a:p>
            <a:pPr lvl="3"/>
            <a:r>
              <a:rPr lang="es-ES" dirty="0" smtClean="0"/>
              <a:t>Cuarto nivel</a:t>
            </a:r>
          </a:p>
          <a:p>
            <a:pPr lvl="4"/>
            <a:r>
              <a:rPr lang="es-ES" dirty="0" smtClean="0"/>
              <a:t>Quinto nivel</a:t>
            </a:r>
          </a:p>
        </p:txBody>
      </p:sp>
      <p:pic>
        <p:nvPicPr>
          <p:cNvPr id="16" name="Picture 24">
            <a:hlinkClick r:id="rId6"/>
          </p:cNvPr>
          <p:cNvPicPr>
            <a:picLocks noChangeAspect="1" noChangeArrowheads="1"/>
          </p:cNvPicPr>
          <p:nvPr userDrawn="1"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82138" y="5951630"/>
            <a:ext cx="924626" cy="32633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36946" name="Rectangle 370"/>
          <p:cNvSpPr>
            <a:spLocks noChangeArrowheads="1"/>
          </p:cNvSpPr>
          <p:nvPr userDrawn="1"/>
        </p:nvSpPr>
        <p:spPr bwMode="auto">
          <a:xfrm>
            <a:off x="7255116" y="64389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b"/>
          <a:lstStyle/>
          <a:p>
            <a:pPr>
              <a:defRPr/>
            </a:pPr>
            <a:fld id="{86E46572-B246-4E1E-9D6F-453A50965B56}" type="slidenum">
              <a:rPr kumimoji="0" lang="es-ES" sz="1000" b="0">
                <a:solidFill>
                  <a:srgbClr val="000000"/>
                </a:solidFill>
                <a:latin typeface="Verdana" pitchFamily="34" charset="0"/>
              </a:rPr>
              <a:pPr>
                <a:defRPr/>
              </a:pPr>
              <a:t>‹Nº›</a:t>
            </a:fld>
            <a:endParaRPr kumimoji="0" lang="es-ES" sz="1000" b="0" dirty="0">
              <a:solidFill>
                <a:srgbClr val="000000"/>
              </a:solidFill>
              <a:latin typeface="Verdana" pitchFamily="34" charset="0"/>
            </a:endParaRPr>
          </a:p>
        </p:txBody>
      </p:sp>
      <p:sp>
        <p:nvSpPr>
          <p:cNvPr id="10" name="Rectangle 190"/>
          <p:cNvSpPr>
            <a:spLocks noChangeArrowheads="1"/>
          </p:cNvSpPr>
          <p:nvPr userDrawn="1"/>
        </p:nvSpPr>
        <p:spPr bwMode="auto">
          <a:xfrm>
            <a:off x="-136480" y="6615916"/>
            <a:ext cx="2606720" cy="299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kumimoji="0" lang="es-ES_tradnl" sz="1000" b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Del</a:t>
            </a:r>
            <a:r>
              <a:rPr kumimoji="0" lang="es-ES_tradnl" sz="1000" b="0" baseline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kumimoji="0" lang="es-ES_tradnl" sz="1000" b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27</a:t>
            </a:r>
            <a:r>
              <a:rPr kumimoji="0" lang="es-ES_tradnl" sz="1000" b="0" baseline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al 30 septiembre 2016</a:t>
            </a:r>
            <a:endParaRPr kumimoji="0" lang="es-ES" sz="1000" b="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1" name="Rectangle 188"/>
          <p:cNvSpPr>
            <a:spLocks noChangeArrowheads="1"/>
          </p:cNvSpPr>
          <p:nvPr userDrawn="1"/>
        </p:nvSpPr>
        <p:spPr bwMode="auto">
          <a:xfrm>
            <a:off x="3260863" y="6604164"/>
            <a:ext cx="3187700" cy="269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/>
            <a:r>
              <a:rPr kumimoji="0" lang="es-ES" sz="1000" b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Palacio de Congresos</a:t>
            </a:r>
            <a:r>
              <a:rPr kumimoji="0" lang="es-ES" sz="1000" b="0" baseline="0" dirty="0" smtClean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de Barcelona</a:t>
            </a:r>
            <a:endParaRPr kumimoji="0" lang="es-ES" sz="1000" b="0" dirty="0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92" r:id="rId1"/>
    <p:sldLayoutId id="2147484270" r:id="rId2"/>
  </p:sldLayoutIdLst>
  <p:timing>
    <p:tnLst>
      <p:par>
        <p:cTn id="1" dur="indefinite" restart="never" nodeType="tmRoot"/>
      </p:par>
    </p:tnLst>
  </p:timing>
  <p:txStyles>
    <p:titleStyle>
      <a:lvl1pPr algn="just" rtl="0" eaLnBrk="0" fontAlgn="base" hangingPunct="0">
        <a:spcBef>
          <a:spcPct val="0"/>
        </a:spcBef>
        <a:spcAft>
          <a:spcPct val="0"/>
        </a:spcAft>
        <a:buSzPct val="90000"/>
        <a:buFont typeface="Wingdings" pitchFamily="2" charset="2"/>
        <a:buChar char="Ø"/>
        <a:defRPr sz="1800" b="1">
          <a:solidFill>
            <a:schemeClr val="bg1"/>
          </a:solidFill>
          <a:latin typeface="Verdana" pitchFamily="34" charset="0"/>
          <a:ea typeface="+mj-ea"/>
          <a:cs typeface="+mj-cs"/>
        </a:defRPr>
      </a:lvl1pPr>
      <a:lvl2pPr algn="just" rtl="0" eaLnBrk="0" fontAlgn="base" hangingPunct="0">
        <a:spcBef>
          <a:spcPct val="0"/>
        </a:spcBef>
        <a:spcAft>
          <a:spcPct val="0"/>
        </a:spcAft>
        <a:buSzPct val="90000"/>
        <a:buFont typeface="Wingdings" pitchFamily="2" charset="2"/>
        <a:buChar char="v"/>
        <a:defRPr sz="2400" b="1">
          <a:solidFill>
            <a:schemeClr val="bg1"/>
          </a:solidFill>
          <a:latin typeface="Tahoma" pitchFamily="34" charset="0"/>
        </a:defRPr>
      </a:lvl2pPr>
      <a:lvl3pPr algn="just" rtl="0" eaLnBrk="0" fontAlgn="base" hangingPunct="0">
        <a:spcBef>
          <a:spcPct val="0"/>
        </a:spcBef>
        <a:spcAft>
          <a:spcPct val="0"/>
        </a:spcAft>
        <a:buSzPct val="90000"/>
        <a:buFont typeface="Wingdings" pitchFamily="2" charset="2"/>
        <a:buChar char="v"/>
        <a:defRPr sz="2400" b="1">
          <a:solidFill>
            <a:schemeClr val="bg1"/>
          </a:solidFill>
          <a:latin typeface="Tahoma" pitchFamily="34" charset="0"/>
        </a:defRPr>
      </a:lvl3pPr>
      <a:lvl4pPr algn="just" rtl="0" eaLnBrk="0" fontAlgn="base" hangingPunct="0">
        <a:spcBef>
          <a:spcPct val="0"/>
        </a:spcBef>
        <a:spcAft>
          <a:spcPct val="0"/>
        </a:spcAft>
        <a:buSzPct val="90000"/>
        <a:buFont typeface="Wingdings" pitchFamily="2" charset="2"/>
        <a:buChar char="v"/>
        <a:defRPr sz="2400" b="1">
          <a:solidFill>
            <a:schemeClr val="bg1"/>
          </a:solidFill>
          <a:latin typeface="Tahoma" pitchFamily="34" charset="0"/>
        </a:defRPr>
      </a:lvl4pPr>
      <a:lvl5pPr algn="just" rtl="0" eaLnBrk="0" fontAlgn="base" hangingPunct="0">
        <a:spcBef>
          <a:spcPct val="0"/>
        </a:spcBef>
        <a:spcAft>
          <a:spcPct val="0"/>
        </a:spcAft>
        <a:buSzPct val="90000"/>
        <a:buFont typeface="Wingdings" pitchFamily="2" charset="2"/>
        <a:buChar char="v"/>
        <a:defRPr sz="2400" b="1">
          <a:solidFill>
            <a:schemeClr val="bg1"/>
          </a:solidFill>
          <a:latin typeface="Tahoma" pitchFamily="34" charset="0"/>
        </a:defRPr>
      </a:lvl5pPr>
      <a:lvl6pPr marL="457200" algn="just" rtl="0" fontAlgn="base">
        <a:spcBef>
          <a:spcPct val="0"/>
        </a:spcBef>
        <a:spcAft>
          <a:spcPct val="0"/>
        </a:spcAft>
        <a:buSzPct val="90000"/>
        <a:buFont typeface="Wingdings" pitchFamily="2" charset="2"/>
        <a:buChar char="v"/>
        <a:defRPr sz="2400" b="1">
          <a:solidFill>
            <a:schemeClr val="bg1"/>
          </a:solidFill>
          <a:latin typeface="Tahoma" pitchFamily="34" charset="0"/>
        </a:defRPr>
      </a:lvl6pPr>
      <a:lvl7pPr marL="914400" algn="just" rtl="0" fontAlgn="base">
        <a:spcBef>
          <a:spcPct val="0"/>
        </a:spcBef>
        <a:spcAft>
          <a:spcPct val="0"/>
        </a:spcAft>
        <a:buSzPct val="90000"/>
        <a:buFont typeface="Wingdings" pitchFamily="2" charset="2"/>
        <a:buChar char="v"/>
        <a:defRPr sz="2400" b="1">
          <a:solidFill>
            <a:schemeClr val="bg1"/>
          </a:solidFill>
          <a:latin typeface="Tahoma" pitchFamily="34" charset="0"/>
        </a:defRPr>
      </a:lvl7pPr>
      <a:lvl8pPr marL="1371600" algn="just" rtl="0" fontAlgn="base">
        <a:spcBef>
          <a:spcPct val="0"/>
        </a:spcBef>
        <a:spcAft>
          <a:spcPct val="0"/>
        </a:spcAft>
        <a:buSzPct val="90000"/>
        <a:buFont typeface="Wingdings" pitchFamily="2" charset="2"/>
        <a:buChar char="v"/>
        <a:defRPr sz="2400" b="1">
          <a:solidFill>
            <a:schemeClr val="bg1"/>
          </a:solidFill>
          <a:latin typeface="Tahoma" pitchFamily="34" charset="0"/>
        </a:defRPr>
      </a:lvl8pPr>
      <a:lvl9pPr marL="1828800" algn="just" rtl="0" fontAlgn="base">
        <a:spcBef>
          <a:spcPct val="0"/>
        </a:spcBef>
        <a:spcAft>
          <a:spcPct val="0"/>
        </a:spcAft>
        <a:buSzPct val="90000"/>
        <a:buFont typeface="Wingdings" pitchFamily="2" charset="2"/>
        <a:buChar char="v"/>
        <a:defRPr sz="2400" b="1">
          <a:solidFill>
            <a:schemeClr val="bg1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65000"/>
        <a:buFont typeface="Wingdings" pitchFamily="2" charset="2"/>
        <a:buChar char="v"/>
        <a:defRPr sz="2800" b="1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SzPct val="80000"/>
        <a:buFont typeface="Courier New" pitchFamily="49" charset="0"/>
        <a:buChar char="o"/>
        <a:defRPr sz="2400" b="1">
          <a:solidFill>
            <a:srgbClr val="76B53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SzPct val="70000"/>
        <a:buFont typeface="Wingdings" pitchFamily="2" charset="2"/>
        <a:buChar char="§"/>
        <a:defRPr sz="2200" b="1">
          <a:solidFill>
            <a:schemeClr val="bg1">
              <a:lumMod val="50000"/>
            </a:schemeClr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SzPct val="70000"/>
        <a:buBlip>
          <a:blip r:embed="rId8"/>
        </a:buBlip>
        <a:defRPr sz="2000" b="1">
          <a:solidFill>
            <a:schemeClr val="tx2">
              <a:lumMod val="20000"/>
              <a:lumOff val="80000"/>
            </a:schemeClr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SzPct val="70000"/>
        <a:buBlip>
          <a:blip r:embed="rId9"/>
        </a:buBlip>
        <a:defRPr sz="2200" b="1">
          <a:solidFill>
            <a:schemeClr val="accent4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SzPct val="70000"/>
        <a:buBlip>
          <a:blip r:embed="rId9"/>
        </a:buBlip>
        <a:defRPr sz="2200" b="1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SzPct val="70000"/>
        <a:buBlip>
          <a:blip r:embed="rId9"/>
        </a:buBlip>
        <a:defRPr sz="2200" b="1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SzPct val="70000"/>
        <a:buBlip>
          <a:blip r:embed="rId9"/>
        </a:buBlip>
        <a:defRPr sz="2200" b="1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SzPct val="70000"/>
        <a:buBlip>
          <a:blip r:embed="rId9"/>
        </a:buBlip>
        <a:defRPr sz="2200" b="1">
          <a:solidFill>
            <a:schemeClr val="tx1"/>
          </a:solidFill>
          <a:latin typeface="+mn-lt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componentes.ign.es/busqueda/IGN_search.j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1"/>
          <p:cNvSpPr>
            <a:spLocks noGrp="1" noChangeArrowheads="1"/>
          </p:cNvSpPr>
          <p:nvPr>
            <p:ph type="subTitle" idx="1"/>
          </p:nvPr>
        </p:nvSpPr>
        <p:spPr>
          <a:xfrm>
            <a:off x="2811438" y="5593682"/>
            <a:ext cx="5841242" cy="389581"/>
          </a:xfrm>
          <a:noFill/>
        </p:spPr>
        <p:txBody>
          <a:bodyPr/>
          <a:lstStyle/>
          <a:p>
            <a:pPr eaLnBrk="1" hangingPunct="1"/>
            <a:r>
              <a:rPr lang="es-ES_tradnl" sz="2000" b="0" dirty="0" smtClean="0">
                <a:solidFill>
                  <a:srgbClr val="FFFFCC"/>
                </a:solidFill>
                <a:latin typeface="Myriad Pro Light" pitchFamily="34" charset="0"/>
              </a:rPr>
              <a:t>Guadalupe Cano Cavanillas</a:t>
            </a:r>
          </a:p>
        </p:txBody>
      </p:sp>
      <p:sp>
        <p:nvSpPr>
          <p:cNvPr id="7" name="Rectangle 15"/>
          <p:cNvSpPr>
            <a:spLocks noChangeArrowheads="1"/>
          </p:cNvSpPr>
          <p:nvPr/>
        </p:nvSpPr>
        <p:spPr bwMode="auto">
          <a:xfrm>
            <a:off x="3413523" y="4748853"/>
            <a:ext cx="4674979" cy="487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>
              <a:spcBef>
                <a:spcPct val="20000"/>
              </a:spcBef>
              <a:buSzPct val="65000"/>
            </a:pPr>
            <a:r>
              <a:rPr kumimoji="0" lang="es-ES" sz="2800" dirty="0" smtClean="0">
                <a:solidFill>
                  <a:schemeClr val="bg1"/>
                </a:solidFill>
                <a:latin typeface="Verdana" pitchFamily="34" charset="0"/>
                <a:cs typeface="Aharoni" pitchFamily="2" charset="-79"/>
              </a:rPr>
              <a:t>IGN </a:t>
            </a:r>
            <a:r>
              <a:rPr kumimoji="0" lang="es-ES" sz="2800" dirty="0" err="1" smtClean="0">
                <a:solidFill>
                  <a:schemeClr val="bg1"/>
                </a:solidFill>
                <a:latin typeface="Verdana" pitchFamily="34" charset="0"/>
                <a:cs typeface="Aharoni" pitchFamily="2" charset="-79"/>
              </a:rPr>
              <a:t>Search</a:t>
            </a:r>
            <a:endParaRPr kumimoji="0" lang="es-ES" sz="2800" dirty="0" smtClean="0">
              <a:solidFill>
                <a:schemeClr val="bg1"/>
              </a:solidFill>
              <a:latin typeface="Verdana" pitchFamily="34" charset="0"/>
              <a:cs typeface="Aharoni" pitchFamily="2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IGN-Search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41059" y="973765"/>
            <a:ext cx="4362839" cy="4874142"/>
          </a:xfrm>
        </p:spPr>
        <p:txBody>
          <a:bodyPr/>
          <a:lstStyle/>
          <a:p>
            <a:endParaRPr lang="es-ES" dirty="0" smtClean="0"/>
          </a:p>
          <a:p>
            <a:r>
              <a:rPr lang="es-ES" dirty="0" smtClean="0"/>
              <a:t>4. Definir la función que va a utilizar el “buscador web” </a:t>
            </a:r>
          </a:p>
          <a:p>
            <a:endParaRPr lang="es-ES" sz="2400" dirty="0" smtClean="0"/>
          </a:p>
          <a:p>
            <a:endParaRPr lang="es-ES" sz="2400" dirty="0" smtClean="0"/>
          </a:p>
          <a:p>
            <a:endParaRPr lang="es-ES" sz="2400" dirty="0" smtClean="0"/>
          </a:p>
          <a:p>
            <a:endParaRPr lang="es-ES" sz="2400" dirty="0" smtClean="0">
              <a:solidFill>
                <a:srgbClr val="76B531"/>
              </a:solidFill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4667692" y="917912"/>
            <a:ext cx="3880885" cy="5632311"/>
          </a:xfrm>
          <a:prstGeom prst="rect">
            <a:avLst/>
          </a:prstGeom>
          <a:solidFill>
            <a:srgbClr val="FFFF9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s-ES" sz="1000" dirty="0" smtClean="0"/>
              <a:t>$(</a:t>
            </a:r>
            <a:r>
              <a:rPr lang="es-ES" sz="1000" dirty="0" err="1" smtClean="0"/>
              <a:t>function</a:t>
            </a:r>
            <a:r>
              <a:rPr lang="es-ES" sz="1000" dirty="0" smtClean="0"/>
              <a:t> () { </a:t>
            </a:r>
            <a:r>
              <a:rPr lang="es-ES" sz="1000" dirty="0" smtClean="0"/>
              <a:t>$('#</a:t>
            </a:r>
            <a:r>
              <a:rPr lang="es-ES" sz="1000" dirty="0" err="1" smtClean="0"/>
              <a:t>search</a:t>
            </a:r>
            <a:r>
              <a:rPr lang="es-ES" sz="1000" dirty="0" smtClean="0"/>
              <a:t>').</a:t>
            </a:r>
            <a:r>
              <a:rPr lang="es-ES" sz="1000" dirty="0" err="1" smtClean="0"/>
              <a:t>search</a:t>
            </a:r>
            <a:r>
              <a:rPr lang="es-ES" sz="1000" dirty="0" smtClean="0"/>
              <a:t>({ </a:t>
            </a:r>
          </a:p>
          <a:p>
            <a:pPr algn="l"/>
            <a:r>
              <a:rPr lang="es-ES" sz="1000" dirty="0" err="1" smtClean="0"/>
              <a:t>selected</a:t>
            </a:r>
            <a:r>
              <a:rPr lang="es-ES" sz="1000" dirty="0" smtClean="0"/>
              <a:t>: </a:t>
            </a:r>
            <a:r>
              <a:rPr lang="es-ES" sz="1000" dirty="0" err="1" smtClean="0"/>
              <a:t>function</a:t>
            </a:r>
            <a:r>
              <a:rPr lang="es-ES" sz="1000" dirty="0" smtClean="0"/>
              <a:t> (</a:t>
            </a:r>
            <a:r>
              <a:rPr lang="es-ES" sz="1000" dirty="0" err="1" smtClean="0"/>
              <a:t>event</a:t>
            </a:r>
            <a:r>
              <a:rPr lang="es-ES" sz="1000" dirty="0" smtClean="0"/>
              <a:t>, data) { </a:t>
            </a:r>
          </a:p>
          <a:p>
            <a:pPr algn="l"/>
            <a:r>
              <a:rPr lang="en-US" sz="1000" dirty="0" smtClean="0"/>
              <a:t>if (!('title' in </a:t>
            </a:r>
            <a:r>
              <a:rPr lang="en-US" sz="1000" dirty="0" err="1" smtClean="0"/>
              <a:t>data.features</a:t>
            </a:r>
            <a:r>
              <a:rPr lang="en-US" sz="1000" dirty="0" smtClean="0"/>
              <a:t>[0].properties)) { </a:t>
            </a:r>
          </a:p>
          <a:p>
            <a:pPr algn="l"/>
            <a:r>
              <a:rPr lang="es-ES" sz="1000" dirty="0" err="1" smtClean="0"/>
              <a:t>data.features</a:t>
            </a:r>
            <a:r>
              <a:rPr lang="es-ES" sz="1000" dirty="0" smtClean="0"/>
              <a:t>[0].</a:t>
            </a:r>
            <a:r>
              <a:rPr lang="es-ES" sz="1000" dirty="0" err="1" smtClean="0"/>
              <a:t>properties.address</a:t>
            </a:r>
            <a:r>
              <a:rPr lang="es-ES" sz="1000" dirty="0" smtClean="0"/>
              <a:t> = $('#</a:t>
            </a:r>
            <a:r>
              <a:rPr lang="es-ES" sz="1000" dirty="0" err="1" smtClean="0"/>
              <a:t>busquedasIGN</a:t>
            </a:r>
            <a:r>
              <a:rPr lang="es-ES" sz="1000" dirty="0" smtClean="0"/>
              <a:t>').val(); </a:t>
            </a:r>
          </a:p>
          <a:p>
            <a:pPr algn="l"/>
            <a:r>
              <a:rPr lang="es-ES" sz="1000" dirty="0" smtClean="0"/>
              <a:t>} </a:t>
            </a:r>
          </a:p>
          <a:p>
            <a:pPr algn="l"/>
            <a:r>
              <a:rPr lang="en-US" sz="1000" dirty="0" err="1" smtClean="0"/>
              <a:t>var</a:t>
            </a:r>
            <a:r>
              <a:rPr lang="en-US" sz="1000" dirty="0" smtClean="0"/>
              <a:t> feature = (new </a:t>
            </a:r>
            <a:r>
              <a:rPr lang="en-US" sz="1000" dirty="0" err="1" smtClean="0"/>
              <a:t>ol.format.GeoJSON</a:t>
            </a:r>
            <a:r>
              <a:rPr lang="en-US" sz="1000" dirty="0" smtClean="0"/>
              <a:t>()).</a:t>
            </a:r>
            <a:r>
              <a:rPr lang="en-US" sz="1000" dirty="0" err="1" smtClean="0"/>
              <a:t>readFeature</a:t>
            </a:r>
            <a:r>
              <a:rPr lang="en-US" sz="1000" dirty="0" smtClean="0"/>
              <a:t>(</a:t>
            </a:r>
            <a:r>
              <a:rPr lang="en-US" sz="1000" dirty="0" err="1" smtClean="0"/>
              <a:t>data.features</a:t>
            </a:r>
            <a:r>
              <a:rPr lang="en-US" sz="1000" dirty="0" smtClean="0"/>
              <a:t>[0]); </a:t>
            </a:r>
          </a:p>
          <a:p>
            <a:pPr algn="l"/>
            <a:r>
              <a:rPr lang="es-ES" sz="1000" dirty="0" err="1" smtClean="0"/>
              <a:t>var</a:t>
            </a:r>
            <a:r>
              <a:rPr lang="es-ES" sz="1000" dirty="0" smtClean="0"/>
              <a:t> </a:t>
            </a:r>
            <a:r>
              <a:rPr lang="es-ES" sz="1000" dirty="0" err="1" smtClean="0"/>
              <a:t>geometry</a:t>
            </a:r>
            <a:r>
              <a:rPr lang="es-ES" sz="1000" dirty="0" smtClean="0"/>
              <a:t> = </a:t>
            </a:r>
            <a:r>
              <a:rPr lang="es-ES" sz="1000" dirty="0" err="1" smtClean="0"/>
              <a:t>feature.getGeometry</a:t>
            </a:r>
            <a:r>
              <a:rPr lang="es-ES" sz="1000" dirty="0" smtClean="0"/>
              <a:t>(); </a:t>
            </a:r>
          </a:p>
          <a:p>
            <a:pPr algn="l"/>
            <a:r>
              <a:rPr lang="es-ES" sz="1000" dirty="0" err="1" smtClean="0"/>
              <a:t>geometry.transform</a:t>
            </a:r>
            <a:r>
              <a:rPr lang="es-ES" sz="1000" dirty="0" smtClean="0"/>
              <a:t>('EPSG:4326', 'EPSG:3857'); </a:t>
            </a:r>
          </a:p>
          <a:p>
            <a:pPr algn="l"/>
            <a:r>
              <a:rPr lang="en-US" sz="1000" dirty="0" smtClean="0"/>
              <a:t>//send it to the layer </a:t>
            </a:r>
          </a:p>
          <a:p>
            <a:pPr algn="l"/>
            <a:r>
              <a:rPr lang="es-ES" sz="1000" dirty="0" err="1" smtClean="0"/>
              <a:t>vector.setSource</a:t>
            </a:r>
            <a:r>
              <a:rPr lang="es-ES" sz="1000" dirty="0" smtClean="0"/>
              <a:t>(new </a:t>
            </a:r>
            <a:r>
              <a:rPr lang="es-ES" sz="1000" dirty="0" err="1" smtClean="0"/>
              <a:t>ol.source.Vector</a:t>
            </a:r>
            <a:r>
              <a:rPr lang="es-ES" sz="1000" dirty="0" smtClean="0"/>
              <a:t>({</a:t>
            </a:r>
            <a:r>
              <a:rPr lang="es-ES" sz="1000" dirty="0" err="1" smtClean="0"/>
              <a:t>features</a:t>
            </a:r>
            <a:r>
              <a:rPr lang="es-ES" sz="1000" dirty="0" smtClean="0"/>
              <a:t>: [</a:t>
            </a:r>
            <a:r>
              <a:rPr lang="es-ES" sz="1000" dirty="0" err="1" smtClean="0"/>
              <a:t>feature</a:t>
            </a:r>
            <a:r>
              <a:rPr lang="es-ES" sz="1000" dirty="0" smtClean="0"/>
              <a:t>]})); </a:t>
            </a:r>
          </a:p>
          <a:p>
            <a:pPr algn="l"/>
            <a:r>
              <a:rPr lang="en-US" sz="1000" dirty="0" smtClean="0"/>
              <a:t>//center the view on the named place or the portal number </a:t>
            </a:r>
          </a:p>
          <a:p>
            <a:pPr algn="l"/>
            <a:r>
              <a:rPr lang="es-ES" sz="1000" dirty="0" smtClean="0"/>
              <a:t>try { </a:t>
            </a:r>
            <a:r>
              <a:rPr lang="es-ES" sz="1000" dirty="0" err="1" smtClean="0"/>
              <a:t>if</a:t>
            </a:r>
            <a:r>
              <a:rPr lang="es-ES" sz="1000" dirty="0" smtClean="0"/>
              <a:t> </a:t>
            </a:r>
            <a:r>
              <a:rPr lang="es-ES" sz="1000" dirty="0" smtClean="0"/>
              <a:t>(</a:t>
            </a:r>
            <a:r>
              <a:rPr lang="es-ES" sz="1000" dirty="0" err="1" smtClean="0"/>
              <a:t>geometry</a:t>
            </a:r>
            <a:r>
              <a:rPr lang="es-ES" sz="1000" dirty="0" smtClean="0"/>
              <a:t> != </a:t>
            </a:r>
            <a:r>
              <a:rPr lang="es-ES" sz="1000" dirty="0" err="1" smtClean="0"/>
              <a:t>null</a:t>
            </a:r>
            <a:r>
              <a:rPr lang="es-ES" sz="1000" dirty="0" smtClean="0"/>
              <a:t>) { </a:t>
            </a:r>
          </a:p>
          <a:p>
            <a:pPr algn="l"/>
            <a:r>
              <a:rPr lang="es-ES" sz="1000" dirty="0" err="1" smtClean="0"/>
              <a:t>map.getView</a:t>
            </a:r>
            <a:r>
              <a:rPr lang="es-ES" sz="1000" dirty="0" smtClean="0"/>
              <a:t>().</a:t>
            </a:r>
            <a:r>
              <a:rPr lang="es-ES" sz="1000" dirty="0" err="1" smtClean="0"/>
              <a:t>setCenter</a:t>
            </a:r>
            <a:r>
              <a:rPr lang="es-ES" sz="1000" dirty="0" smtClean="0"/>
              <a:t>(</a:t>
            </a:r>
            <a:r>
              <a:rPr lang="es-ES" sz="1000" dirty="0" err="1" smtClean="0"/>
              <a:t>geometry.getCoordinates</a:t>
            </a:r>
            <a:r>
              <a:rPr lang="es-ES" sz="1000" dirty="0" smtClean="0"/>
              <a:t>()); </a:t>
            </a:r>
          </a:p>
          <a:p>
            <a:pPr algn="l"/>
            <a:r>
              <a:rPr lang="es-ES" sz="1000" dirty="0" err="1" smtClean="0"/>
              <a:t>if</a:t>
            </a:r>
            <a:r>
              <a:rPr lang="es-ES" sz="1000" dirty="0" smtClean="0"/>
              <a:t> ('</a:t>
            </a:r>
            <a:r>
              <a:rPr lang="es-ES" sz="1000" dirty="0" err="1" smtClean="0"/>
              <a:t>title</a:t>
            </a:r>
            <a:r>
              <a:rPr lang="es-ES" sz="1000" dirty="0" smtClean="0"/>
              <a:t>' in </a:t>
            </a:r>
            <a:r>
              <a:rPr lang="es-ES" sz="1000" dirty="0" err="1" smtClean="0"/>
              <a:t>feature.getProperties</a:t>
            </a:r>
            <a:r>
              <a:rPr lang="es-ES" sz="1000" dirty="0" smtClean="0"/>
              <a:t>()) { </a:t>
            </a:r>
          </a:p>
          <a:p>
            <a:pPr algn="l"/>
            <a:r>
              <a:rPr lang="es-ES" sz="1000" dirty="0" err="1" smtClean="0"/>
              <a:t>map.getView</a:t>
            </a:r>
            <a:r>
              <a:rPr lang="es-ES" sz="1000" dirty="0" smtClean="0"/>
              <a:t>().</a:t>
            </a:r>
            <a:r>
              <a:rPr lang="es-ES" sz="1000" dirty="0" err="1" smtClean="0"/>
              <a:t>setZoom</a:t>
            </a:r>
            <a:r>
              <a:rPr lang="es-ES" sz="1000" dirty="0" smtClean="0"/>
              <a:t>(</a:t>
            </a:r>
            <a:r>
              <a:rPr lang="es-ES" sz="1000" dirty="0" err="1" smtClean="0"/>
              <a:t>zoomLevels.namedPlace</a:t>
            </a:r>
            <a:r>
              <a:rPr lang="es-ES" sz="1000" dirty="0" smtClean="0"/>
              <a:t>); </a:t>
            </a:r>
          </a:p>
          <a:p>
            <a:pPr algn="l"/>
            <a:r>
              <a:rPr lang="es-ES" sz="1000" dirty="0" smtClean="0"/>
              <a:t>} </a:t>
            </a:r>
            <a:r>
              <a:rPr lang="es-ES" sz="1000" dirty="0" err="1" smtClean="0"/>
              <a:t>else</a:t>
            </a:r>
            <a:r>
              <a:rPr lang="es-ES" sz="1000" dirty="0" smtClean="0"/>
              <a:t> { </a:t>
            </a:r>
            <a:r>
              <a:rPr lang="es-ES" sz="1000" dirty="0" err="1" smtClean="0"/>
              <a:t>map.getView</a:t>
            </a:r>
            <a:r>
              <a:rPr lang="es-ES" sz="1000" dirty="0" smtClean="0"/>
              <a:t>().</a:t>
            </a:r>
            <a:r>
              <a:rPr lang="es-ES" sz="1000" dirty="0" err="1" smtClean="0"/>
              <a:t>setZoom</a:t>
            </a:r>
            <a:r>
              <a:rPr lang="es-ES" sz="1000" dirty="0" smtClean="0"/>
              <a:t>(</a:t>
            </a:r>
            <a:r>
              <a:rPr lang="es-ES" sz="1000" dirty="0" err="1" smtClean="0"/>
              <a:t>zoomLevels.portalNumber</a:t>
            </a:r>
            <a:r>
              <a:rPr lang="es-ES" sz="1000" dirty="0" smtClean="0"/>
              <a:t>); </a:t>
            </a:r>
          </a:p>
          <a:p>
            <a:pPr algn="l"/>
            <a:r>
              <a:rPr lang="es-ES" sz="1000" dirty="0" smtClean="0"/>
              <a:t>} </a:t>
            </a:r>
            <a:r>
              <a:rPr lang="es-ES" sz="1000" dirty="0" smtClean="0"/>
              <a:t>} } </a:t>
            </a:r>
            <a:r>
              <a:rPr lang="es-ES" sz="1000" dirty="0" smtClean="0"/>
              <a:t>catch (</a:t>
            </a:r>
            <a:r>
              <a:rPr lang="es-ES" sz="1000" dirty="0" err="1" smtClean="0"/>
              <a:t>err</a:t>
            </a:r>
            <a:r>
              <a:rPr lang="es-ES" sz="1000" dirty="0" smtClean="0"/>
              <a:t>) { </a:t>
            </a:r>
            <a:r>
              <a:rPr lang="es-ES" sz="1000" dirty="0" err="1" smtClean="0"/>
              <a:t>console.error</a:t>
            </a:r>
            <a:r>
              <a:rPr lang="es-ES" sz="1000" dirty="0" smtClean="0"/>
              <a:t>(</a:t>
            </a:r>
            <a:r>
              <a:rPr lang="es-ES" sz="1000" dirty="0" err="1" smtClean="0"/>
              <a:t>err</a:t>
            </a:r>
            <a:r>
              <a:rPr lang="es-ES" sz="1000" dirty="0" smtClean="0"/>
              <a:t>); </a:t>
            </a:r>
          </a:p>
          <a:p>
            <a:pPr algn="l"/>
            <a:r>
              <a:rPr lang="es-ES" sz="1000" dirty="0" smtClean="0"/>
              <a:t>} </a:t>
            </a:r>
            <a:r>
              <a:rPr lang="es-ES" sz="1000" dirty="0" smtClean="0"/>
              <a:t>}, </a:t>
            </a:r>
            <a:endParaRPr lang="es-ES" sz="1000" dirty="0" smtClean="0"/>
          </a:p>
          <a:p>
            <a:pPr algn="l"/>
            <a:r>
              <a:rPr lang="es-ES" sz="1000" dirty="0" err="1" smtClean="0"/>
              <a:t>geographicNameType</a:t>
            </a:r>
            <a:r>
              <a:rPr lang="es-ES" sz="1000" dirty="0" smtClean="0"/>
              <a:t>: [ </a:t>
            </a:r>
          </a:p>
          <a:p>
            <a:pPr algn="l"/>
            <a:r>
              <a:rPr lang="es-ES" sz="1000" dirty="0" smtClean="0"/>
              <a:t>'Comunidad autónoma', </a:t>
            </a:r>
            <a:r>
              <a:rPr lang="es-ES" sz="1000" dirty="0" smtClean="0"/>
              <a:t>'Ciudad </a:t>
            </a:r>
            <a:r>
              <a:rPr lang="es-ES" sz="1000" dirty="0" smtClean="0"/>
              <a:t>con estatuto de autonomía', </a:t>
            </a:r>
            <a:r>
              <a:rPr lang="es-ES" sz="1000" dirty="0" smtClean="0"/>
              <a:t>'Provincia</a:t>
            </a:r>
            <a:r>
              <a:rPr lang="es-ES" sz="1000" dirty="0" smtClean="0"/>
              <a:t>', </a:t>
            </a:r>
          </a:p>
          <a:p>
            <a:pPr algn="l"/>
            <a:r>
              <a:rPr lang="es-ES" sz="1000" dirty="0" smtClean="0"/>
              <a:t>'Municipio', </a:t>
            </a:r>
            <a:r>
              <a:rPr lang="es-ES" sz="1000" dirty="0" smtClean="0"/>
              <a:t>'EATIM</a:t>
            </a:r>
            <a:r>
              <a:rPr lang="es-ES" sz="1000" dirty="0" smtClean="0"/>
              <a:t>', </a:t>
            </a:r>
            <a:r>
              <a:rPr lang="es-ES" sz="1000" dirty="0" smtClean="0"/>
              <a:t>'Isla </a:t>
            </a:r>
            <a:r>
              <a:rPr lang="es-ES" sz="1000" dirty="0" smtClean="0"/>
              <a:t>administrativa', </a:t>
            </a:r>
            <a:r>
              <a:rPr lang="es-ES" sz="1000" dirty="0" smtClean="0"/>
              <a:t>'Comarca </a:t>
            </a:r>
            <a:r>
              <a:rPr lang="es-ES" sz="1000" dirty="0" smtClean="0"/>
              <a:t>administrativa', </a:t>
            </a:r>
          </a:p>
          <a:p>
            <a:pPr algn="l"/>
            <a:r>
              <a:rPr lang="es-ES" sz="1000" dirty="0" smtClean="0"/>
              <a:t>'Núcleos de población', </a:t>
            </a:r>
            <a:r>
              <a:rPr lang="es-ES" sz="1000" dirty="0" smtClean="0"/>
              <a:t>'Entidad </a:t>
            </a:r>
            <a:r>
              <a:rPr lang="es-ES" sz="1000" dirty="0" smtClean="0"/>
              <a:t>colectiva', </a:t>
            </a:r>
            <a:r>
              <a:rPr lang="es-ES" sz="1000" dirty="0" smtClean="0"/>
              <a:t>'Entidad </a:t>
            </a:r>
            <a:r>
              <a:rPr lang="es-ES" sz="1000" dirty="0" smtClean="0"/>
              <a:t>menor de población', </a:t>
            </a:r>
          </a:p>
          <a:p>
            <a:pPr algn="l"/>
            <a:r>
              <a:rPr lang="es-ES" sz="1000" dirty="0" smtClean="0"/>
              <a:t>'Entidad singular', </a:t>
            </a:r>
            <a:r>
              <a:rPr lang="es-ES" sz="1000" dirty="0" smtClean="0"/>
              <a:t>'Alineación </a:t>
            </a:r>
            <a:r>
              <a:rPr lang="es-ES" sz="1000" dirty="0" smtClean="0"/>
              <a:t>montañosa', </a:t>
            </a:r>
            <a:r>
              <a:rPr lang="es-ES" sz="1000" dirty="0" smtClean="0"/>
              <a:t>'Montaña</a:t>
            </a:r>
            <a:r>
              <a:rPr lang="es-ES" sz="1000" dirty="0" smtClean="0"/>
              <a:t>', </a:t>
            </a:r>
            <a:r>
              <a:rPr lang="es-ES" sz="1000" dirty="0" smtClean="0"/>
              <a:t>'Paso </a:t>
            </a:r>
            <a:r>
              <a:rPr lang="es-ES" sz="1000" dirty="0" smtClean="0"/>
              <a:t>de montaña', </a:t>
            </a:r>
          </a:p>
          <a:p>
            <a:pPr algn="l"/>
            <a:r>
              <a:rPr lang="es-ES" sz="1000" dirty="0" smtClean="0"/>
              <a:t>'Llanura', </a:t>
            </a:r>
            <a:r>
              <a:rPr lang="es-ES" sz="1000" dirty="0" smtClean="0"/>
              <a:t>'Depresión</a:t>
            </a:r>
            <a:r>
              <a:rPr lang="es-ES" sz="1000" dirty="0" smtClean="0"/>
              <a:t>', </a:t>
            </a:r>
            <a:r>
              <a:rPr lang="es-ES" sz="1000" dirty="0" smtClean="0"/>
              <a:t>'Vertientes</a:t>
            </a:r>
            <a:r>
              <a:rPr lang="es-ES" sz="1000" dirty="0" smtClean="0"/>
              <a:t>', </a:t>
            </a:r>
            <a:r>
              <a:rPr lang="es-ES" sz="1000" dirty="0" smtClean="0"/>
              <a:t>'Comarca </a:t>
            </a:r>
            <a:r>
              <a:rPr lang="es-ES" sz="1000" dirty="0" smtClean="0"/>
              <a:t>geográfica', </a:t>
            </a:r>
            <a:r>
              <a:rPr lang="es-ES" sz="1000" dirty="0" smtClean="0"/>
              <a:t>'Paraje</a:t>
            </a:r>
            <a:r>
              <a:rPr lang="es-ES" sz="1000" dirty="0" smtClean="0"/>
              <a:t>', </a:t>
            </a:r>
          </a:p>
          <a:p>
            <a:pPr algn="l"/>
            <a:r>
              <a:rPr lang="es-ES" sz="1000" dirty="0" smtClean="0"/>
              <a:t>'Elemento puntual del paisaje', </a:t>
            </a:r>
            <a:r>
              <a:rPr lang="es-ES" sz="1000" dirty="0" smtClean="0"/>
              <a:t>'Saliente </a:t>
            </a:r>
            <a:r>
              <a:rPr lang="es-ES" sz="1000" dirty="0" smtClean="0"/>
              <a:t>costero', </a:t>
            </a:r>
            <a:r>
              <a:rPr lang="es-ES" sz="1000" dirty="0" smtClean="0"/>
              <a:t>'Playa</a:t>
            </a:r>
            <a:r>
              <a:rPr lang="es-ES" sz="1000" dirty="0" smtClean="0"/>
              <a:t>', </a:t>
            </a:r>
            <a:r>
              <a:rPr lang="es-ES" sz="1000" dirty="0" smtClean="0"/>
              <a:t>'Isla</a:t>
            </a:r>
            <a:r>
              <a:rPr lang="es-ES" sz="1000" dirty="0" smtClean="0"/>
              <a:t>', </a:t>
            </a:r>
          </a:p>
          <a:p>
            <a:pPr algn="l"/>
            <a:r>
              <a:rPr lang="es-ES" sz="1000" dirty="0" smtClean="0"/>
              <a:t>'Otro relieve costero', </a:t>
            </a:r>
            <a:r>
              <a:rPr lang="es-ES" sz="1000" dirty="0" smtClean="0"/>
              <a:t>'Parque </a:t>
            </a:r>
            <a:r>
              <a:rPr lang="es-ES" sz="1000" dirty="0" smtClean="0"/>
              <a:t>Nacional y Natural', </a:t>
            </a:r>
            <a:r>
              <a:rPr lang="es-ES" sz="1000" dirty="0" smtClean="0"/>
              <a:t>'Espacio </a:t>
            </a:r>
            <a:r>
              <a:rPr lang="es-ES" sz="1000" dirty="0" smtClean="0"/>
              <a:t>protegido restante', </a:t>
            </a:r>
            <a:r>
              <a:rPr lang="es-ES" sz="1000" dirty="0" smtClean="0"/>
              <a:t>'Aeropuerto</a:t>
            </a:r>
            <a:r>
              <a:rPr lang="es-ES" sz="1000" dirty="0" smtClean="0"/>
              <a:t>', </a:t>
            </a:r>
            <a:r>
              <a:rPr lang="es-ES" sz="1000" dirty="0" smtClean="0"/>
              <a:t>'Aeródromo</a:t>
            </a:r>
            <a:r>
              <a:rPr lang="es-ES" sz="1000" dirty="0" smtClean="0"/>
              <a:t>', </a:t>
            </a:r>
            <a:r>
              <a:rPr lang="es-ES" sz="1000" dirty="0" smtClean="0"/>
              <a:t>'Pista </a:t>
            </a:r>
            <a:r>
              <a:rPr lang="es-ES" sz="1000" dirty="0" smtClean="0"/>
              <a:t>de aviación y helipuerto', </a:t>
            </a:r>
          </a:p>
          <a:p>
            <a:pPr algn="l"/>
            <a:r>
              <a:rPr lang="es-ES" sz="1000" dirty="0" smtClean="0"/>
              <a:t>'Puerto de Estado', </a:t>
            </a:r>
            <a:r>
              <a:rPr lang="es-ES" sz="1000" dirty="0" smtClean="0"/>
              <a:t>'Instalación </a:t>
            </a:r>
            <a:r>
              <a:rPr lang="es-ES" sz="1000" dirty="0" smtClean="0"/>
              <a:t>portuaria', </a:t>
            </a:r>
            <a:r>
              <a:rPr lang="es-ES" sz="1000" dirty="0" smtClean="0"/>
              <a:t>'Carretera</a:t>
            </a:r>
            <a:r>
              <a:rPr lang="es-ES" sz="1000" dirty="0" smtClean="0"/>
              <a:t>', </a:t>
            </a:r>
            <a:r>
              <a:rPr lang="es-ES" sz="1000" dirty="0" smtClean="0"/>
              <a:t>'Camino </a:t>
            </a:r>
            <a:r>
              <a:rPr lang="es-ES" sz="1000" dirty="0" smtClean="0"/>
              <a:t>y vía pecuaria', </a:t>
            </a:r>
            <a:r>
              <a:rPr lang="es-ES" sz="1000" dirty="0" smtClean="0"/>
              <a:t>'Vía </a:t>
            </a:r>
            <a:r>
              <a:rPr lang="es-ES" sz="1000" dirty="0" smtClean="0"/>
              <a:t>urbana', </a:t>
            </a:r>
            <a:r>
              <a:rPr lang="es-ES" sz="1000" dirty="0" smtClean="0"/>
              <a:t>'Ferrocarril</a:t>
            </a:r>
            <a:r>
              <a:rPr lang="es-ES" sz="1000" dirty="0" smtClean="0"/>
              <a:t>', </a:t>
            </a:r>
            <a:r>
              <a:rPr lang="es-ES" sz="1000" dirty="0" smtClean="0"/>
              <a:t>'Curso </a:t>
            </a:r>
            <a:r>
              <a:rPr lang="es-ES" sz="1000" dirty="0" smtClean="0"/>
              <a:t>natural de agua', </a:t>
            </a:r>
          </a:p>
          <a:p>
            <a:pPr algn="l"/>
            <a:r>
              <a:rPr lang="es-ES" sz="1000" dirty="0" smtClean="0"/>
              <a:t>'Masa de agua', </a:t>
            </a:r>
            <a:r>
              <a:rPr lang="es-ES" sz="1000" dirty="0" smtClean="0"/>
              <a:t>'Curso </a:t>
            </a:r>
            <a:r>
              <a:rPr lang="es-ES" sz="1000" dirty="0" smtClean="0"/>
              <a:t>artificial de </a:t>
            </a:r>
            <a:r>
              <a:rPr lang="es-ES" sz="1000" dirty="0" smtClean="0"/>
              <a:t>agua</a:t>
            </a:r>
            <a:r>
              <a:rPr lang="es-ES" sz="1000" dirty="0" smtClean="0"/>
              <a:t>', </a:t>
            </a:r>
            <a:r>
              <a:rPr lang="es-ES" sz="1000" dirty="0" smtClean="0"/>
              <a:t>'Embalse</a:t>
            </a:r>
            <a:r>
              <a:rPr lang="es-ES" sz="1000" dirty="0" smtClean="0"/>
              <a:t>', </a:t>
            </a:r>
            <a:r>
              <a:rPr lang="es-ES" sz="1000" dirty="0" smtClean="0"/>
              <a:t>'Hidrónimo </a:t>
            </a:r>
            <a:r>
              <a:rPr lang="es-ES" sz="1000" dirty="0" smtClean="0"/>
              <a:t>puntual', </a:t>
            </a:r>
            <a:r>
              <a:rPr lang="es-ES" sz="1000" dirty="0" smtClean="0"/>
              <a:t>'Glaciares</a:t>
            </a:r>
            <a:r>
              <a:rPr lang="es-ES" sz="1000" dirty="0" smtClean="0"/>
              <a:t>', </a:t>
            </a:r>
            <a:r>
              <a:rPr lang="es-ES" sz="1000" dirty="0" smtClean="0"/>
              <a:t>'Mar</a:t>
            </a:r>
            <a:r>
              <a:rPr lang="es-ES" sz="1000" dirty="0" smtClean="0"/>
              <a:t>', </a:t>
            </a:r>
            <a:r>
              <a:rPr lang="es-ES" sz="1000" dirty="0" smtClean="0"/>
              <a:t>'Entrante </a:t>
            </a:r>
            <a:r>
              <a:rPr lang="es-ES" sz="1000" dirty="0" smtClean="0"/>
              <a:t>costero y estrecho marítimo'], </a:t>
            </a:r>
          </a:p>
          <a:p>
            <a:pPr algn="l"/>
            <a:r>
              <a:rPr lang="en-US" sz="1000" dirty="0" smtClean="0"/>
              <a:t>// title to include in the drop down menu </a:t>
            </a:r>
          </a:p>
          <a:p>
            <a:pPr algn="l"/>
            <a:r>
              <a:rPr lang="es-ES" sz="1000" dirty="0" err="1" smtClean="0"/>
              <a:t>titleBox</a:t>
            </a:r>
            <a:r>
              <a:rPr lang="es-ES" sz="1000" dirty="0" smtClean="0"/>
              <a:t>: 'Topónimo o dirección', </a:t>
            </a:r>
          </a:p>
          <a:p>
            <a:pPr algn="l"/>
            <a:r>
              <a:rPr lang="en-US" sz="1000" dirty="0" smtClean="0"/>
              <a:t>//position an element relative to another </a:t>
            </a:r>
          </a:p>
          <a:p>
            <a:pPr algn="l"/>
            <a:r>
              <a:rPr lang="en-US" sz="1000" dirty="0" smtClean="0"/>
              <a:t>position: {my: "left top", at: "left bottom", of: $("#search")} </a:t>
            </a:r>
          </a:p>
          <a:p>
            <a:pPr algn="l"/>
            <a:r>
              <a:rPr lang="es-ES" sz="1000" dirty="0" smtClean="0"/>
              <a:t>}); </a:t>
            </a:r>
            <a:r>
              <a:rPr lang="es-ES" sz="1000" dirty="0" smtClean="0"/>
              <a:t>});</a:t>
            </a:r>
            <a:endParaRPr lang="es-ES" sz="1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IGN-Search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72957" y="952500"/>
            <a:ext cx="8541434" cy="2099044"/>
          </a:xfrm>
        </p:spPr>
        <p:txBody>
          <a:bodyPr/>
          <a:lstStyle/>
          <a:p>
            <a:r>
              <a:rPr lang="es-ES" dirty="0" smtClean="0"/>
              <a:t>Ejemplo de vinculación con una API de </a:t>
            </a:r>
            <a:r>
              <a:rPr lang="es-ES" dirty="0" err="1" smtClean="0"/>
              <a:t>OpenLayers</a:t>
            </a:r>
            <a:endParaRPr lang="es-ES" sz="2400" dirty="0" smtClean="0">
              <a:solidFill>
                <a:srgbClr val="76B53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0126" y="1638215"/>
            <a:ext cx="8047185" cy="38481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IGN-Search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72957" y="952500"/>
            <a:ext cx="8541434" cy="2099044"/>
          </a:xfrm>
        </p:spPr>
        <p:txBody>
          <a:bodyPr/>
          <a:lstStyle/>
          <a:p>
            <a:r>
              <a:rPr lang="es-ES" dirty="0" smtClean="0"/>
              <a:t>Conclusiones:</a:t>
            </a:r>
          </a:p>
          <a:p>
            <a:pPr>
              <a:buNone/>
            </a:pPr>
            <a:endParaRPr lang="es-ES" dirty="0" smtClean="0"/>
          </a:p>
          <a:p>
            <a:pPr lvl="1"/>
            <a:r>
              <a:rPr lang="es-ES" sz="2800" dirty="0" smtClean="0">
                <a:solidFill>
                  <a:srgbClr val="000000"/>
                </a:solidFill>
                <a:ea typeface="+mn-ea"/>
                <a:cs typeface="+mn-cs"/>
              </a:rPr>
              <a:t>Las organizaciones encargadas de toponimia publiquen </a:t>
            </a:r>
            <a:r>
              <a:rPr lang="es-ES" sz="2800" dirty="0" err="1" smtClean="0">
                <a:solidFill>
                  <a:srgbClr val="000000"/>
                </a:solidFill>
                <a:ea typeface="+mn-ea"/>
                <a:cs typeface="+mn-cs"/>
              </a:rPr>
              <a:t>witches</a:t>
            </a:r>
            <a:r>
              <a:rPr lang="es-ES" sz="2800" dirty="0" smtClean="0">
                <a:solidFill>
                  <a:srgbClr val="000000"/>
                </a:solidFill>
                <a:ea typeface="+mn-ea"/>
                <a:cs typeface="+mn-cs"/>
              </a:rPr>
              <a:t> que incluyan la toponimia oficial</a:t>
            </a:r>
          </a:p>
          <a:p>
            <a:pPr lvl="1"/>
            <a:r>
              <a:rPr lang="es-ES" sz="2800" dirty="0" smtClean="0">
                <a:solidFill>
                  <a:srgbClr val="000000"/>
                </a:solidFill>
                <a:ea typeface="+mn-ea"/>
                <a:cs typeface="+mn-cs"/>
              </a:rPr>
              <a:t>Las aplicaciones incluyan dichos </a:t>
            </a:r>
            <a:r>
              <a:rPr lang="es-ES" sz="2800" dirty="0" err="1" smtClean="0">
                <a:solidFill>
                  <a:srgbClr val="000000"/>
                </a:solidFill>
                <a:ea typeface="+mn-ea"/>
                <a:cs typeface="+mn-cs"/>
              </a:rPr>
              <a:t>witches</a:t>
            </a:r>
            <a:r>
              <a:rPr lang="es-ES" sz="2800" dirty="0" smtClean="0">
                <a:solidFill>
                  <a:srgbClr val="000000"/>
                </a:solidFill>
                <a:ea typeface="+mn-ea"/>
                <a:cs typeface="+mn-cs"/>
              </a:rPr>
              <a:t> en lugar de incluir cajas de búsqueda de topónimos </a:t>
            </a:r>
            <a:r>
              <a:rPr lang="es-ES" sz="2800" dirty="0" err="1" smtClean="0">
                <a:solidFill>
                  <a:srgbClr val="000000"/>
                </a:solidFill>
                <a:ea typeface="+mn-ea"/>
                <a:cs typeface="+mn-cs"/>
              </a:rPr>
              <a:t>google</a:t>
            </a:r>
            <a:endParaRPr lang="es-ES" sz="2800" dirty="0" smtClean="0">
              <a:solidFill>
                <a:srgbClr val="000000"/>
              </a:solidFill>
              <a:ea typeface="+mn-ea"/>
              <a:cs typeface="+mn-cs"/>
            </a:endParaRPr>
          </a:p>
          <a:p>
            <a:endParaRPr lang="es-ES" sz="2400" dirty="0" smtClean="0">
              <a:solidFill>
                <a:srgbClr val="76B53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2" name="Rectangle 4"/>
          <p:cNvSpPr>
            <a:spLocks noChangeArrowheads="1"/>
          </p:cNvSpPr>
          <p:nvPr/>
        </p:nvSpPr>
        <p:spPr bwMode="auto">
          <a:xfrm>
            <a:off x="4524478" y="5547571"/>
            <a:ext cx="4619522" cy="13104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eaLnBrk="0" hangingPunct="0">
              <a:buSzPct val="90000"/>
              <a:buFont typeface="Wingdings" pitchFamily="2" charset="2"/>
              <a:buNone/>
            </a:pPr>
            <a:r>
              <a:rPr kumimoji="0" lang="es-ES" sz="1600" dirty="0" smtClean="0">
                <a:solidFill>
                  <a:schemeClr val="bg1"/>
                </a:solidFill>
                <a:latin typeface="Myriad Pro Light" pitchFamily="34" charset="0"/>
              </a:rPr>
              <a:t>Guadalupe Cano Cavanillas</a:t>
            </a:r>
            <a:br>
              <a:rPr kumimoji="0" lang="es-ES" sz="1600" dirty="0" smtClean="0">
                <a:solidFill>
                  <a:schemeClr val="bg1"/>
                </a:solidFill>
                <a:latin typeface="Myriad Pro Light" pitchFamily="34" charset="0"/>
              </a:rPr>
            </a:br>
            <a:r>
              <a:rPr kumimoji="0" lang="es-ES" sz="1600" dirty="0" smtClean="0">
                <a:solidFill>
                  <a:schemeClr val="bg1"/>
                </a:solidFill>
                <a:latin typeface="Myriad Pro Light" pitchFamily="34" charset="0"/>
              </a:rPr>
              <a:t>Centro Nacional de Información Geográfica </a:t>
            </a:r>
            <a:br>
              <a:rPr kumimoji="0" lang="es-ES" sz="1600" dirty="0" smtClean="0">
                <a:solidFill>
                  <a:schemeClr val="bg1"/>
                </a:solidFill>
                <a:latin typeface="Myriad Pro Light" pitchFamily="34" charset="0"/>
              </a:rPr>
            </a:br>
            <a:r>
              <a:rPr kumimoji="0" lang="es-ES" sz="1600" dirty="0" smtClean="0">
                <a:solidFill>
                  <a:schemeClr val="bg1"/>
                </a:solidFill>
                <a:latin typeface="Myriad Pro Light" pitchFamily="34" charset="0"/>
              </a:rPr>
              <a:t>Instituto Geográfico Nacional </a:t>
            </a:r>
          </a:p>
          <a:p>
            <a:pPr eaLnBrk="0" hangingPunct="0">
              <a:buSzPct val="90000"/>
              <a:buFont typeface="Wingdings" pitchFamily="2" charset="2"/>
              <a:buNone/>
            </a:pPr>
            <a:r>
              <a:rPr kumimoji="0" lang="es-ES" sz="1600" dirty="0" smtClean="0">
                <a:solidFill>
                  <a:schemeClr val="bg1"/>
                </a:solidFill>
                <a:latin typeface="Myriad Pro Light" pitchFamily="34" charset="0"/>
              </a:rPr>
              <a:t>Guadalupe.cano@cnig.es</a:t>
            </a:r>
            <a:endParaRPr kumimoji="0" lang="es-ES" sz="1600" dirty="0">
              <a:solidFill>
                <a:schemeClr val="bg1"/>
              </a:solidFill>
              <a:latin typeface="Myriad Pro Light" pitchFamily="34" charset="0"/>
            </a:endParaRPr>
          </a:p>
        </p:txBody>
      </p:sp>
      <p:sp>
        <p:nvSpPr>
          <p:cNvPr id="4" name="Rectangle 20"/>
          <p:cNvSpPr>
            <a:spLocks noChangeAspect="1" noChangeArrowheads="1"/>
          </p:cNvSpPr>
          <p:nvPr/>
        </p:nvSpPr>
        <p:spPr bwMode="auto">
          <a:xfrm>
            <a:off x="2606722" y="4047482"/>
            <a:ext cx="6289448" cy="970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kumimoji="0" lang="en-US" sz="3200" dirty="0" smtClean="0">
                <a:solidFill>
                  <a:schemeClr val="bg1"/>
                </a:solidFill>
                <a:latin typeface="Verdana" pitchFamily="34" charset="0"/>
              </a:rPr>
              <a:t>Gracias por vuestra atención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IGN-Search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El </a:t>
            </a:r>
            <a:r>
              <a:rPr lang="es-ES" dirty="0" err="1" smtClean="0"/>
              <a:t>widget</a:t>
            </a:r>
            <a:r>
              <a:rPr lang="es-ES" dirty="0" smtClean="0"/>
              <a:t> </a:t>
            </a:r>
            <a:r>
              <a:rPr lang="es-ES" dirty="0" err="1" smtClean="0"/>
              <a:t>IGN_search</a:t>
            </a:r>
            <a:r>
              <a:rPr lang="es-ES" dirty="0" smtClean="0"/>
              <a:t> </a:t>
            </a:r>
            <a:r>
              <a:rPr lang="pt-PT" dirty="0" smtClean="0"/>
              <a:t>permite localizar códigos postales, calles, portales, municipios, núcleos de población y otros </a:t>
            </a:r>
            <a:r>
              <a:rPr lang="pt-PT" dirty="0" smtClean="0"/>
              <a:t>topónimos</a:t>
            </a:r>
          </a:p>
          <a:p>
            <a:pPr>
              <a:buNone/>
            </a:pPr>
            <a:endParaRPr lang="pt-PT" dirty="0" smtClean="0"/>
          </a:p>
          <a:p>
            <a:r>
              <a:rPr lang="pt-PT" dirty="0" smtClean="0"/>
              <a:t>En el proceso de búsqueda se combinan los resultados procedentes de dos servicios REST existentes (petición GET, respuesta JSON):</a:t>
            </a:r>
            <a:endParaRPr lang="en-US" dirty="0" smtClean="0"/>
          </a:p>
          <a:p>
            <a:pPr lvl="1"/>
            <a:r>
              <a:rPr lang="pt-PT" dirty="0" smtClean="0"/>
              <a:t>Servicio </a:t>
            </a:r>
            <a:r>
              <a:rPr lang="pt-PT" dirty="0" smtClean="0"/>
              <a:t>REST de geocodificación de CartoCiudad para la búsqueda de direcciones</a:t>
            </a:r>
          </a:p>
          <a:p>
            <a:pPr lvl="1"/>
            <a:r>
              <a:rPr lang="pt-PT" dirty="0" smtClean="0"/>
              <a:t>Servicio REST de búsqueda de topónimos del IGN en el Nomenclátor Geográfico Básico (NGBE). 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IGN-Search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 smtClean="0"/>
              <a:t>Visualmente aparece como una caja de búsqueda en la que a medida que el usuario escribe se despliega una lista con aquellos topónimos y direcciones que coinciden exactamente o de forma aproximada con el texto introducido.</a:t>
            </a:r>
            <a:endParaRPr lang="es-E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0577" r="82385" b="51147"/>
          <a:stretch>
            <a:fillRect/>
          </a:stretch>
        </p:blipFill>
        <p:spPr bwMode="auto">
          <a:xfrm>
            <a:off x="2004015" y="3270583"/>
            <a:ext cx="4747659" cy="316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IGN-Search</a:t>
            </a:r>
            <a:endParaRPr lang="en-U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sz="2400" dirty="0" smtClean="0">
              <a:solidFill>
                <a:srgbClr val="76B531"/>
              </a:solidFill>
            </a:endParaRPr>
          </a:p>
          <a:p>
            <a:r>
              <a:rPr lang="es-ES" dirty="0" smtClean="0"/>
              <a:t>Este componente web, en la actualidad se encuentra integrado en las aplicaciones del IGN:</a:t>
            </a:r>
          </a:p>
          <a:p>
            <a:endParaRPr lang="es-ES" sz="2400" dirty="0" err="1" smtClean="0">
              <a:solidFill>
                <a:srgbClr val="76B531"/>
              </a:solidFill>
            </a:endParaRPr>
          </a:p>
          <a:p>
            <a:pPr lvl="1"/>
            <a:r>
              <a:rPr lang="es-ES" dirty="0" smtClean="0">
                <a:ea typeface="+mn-ea"/>
                <a:cs typeface="+mn-cs"/>
              </a:rPr>
              <a:t>La fototeca digital</a:t>
            </a:r>
          </a:p>
          <a:p>
            <a:pPr lvl="1"/>
            <a:r>
              <a:rPr lang="es-ES" dirty="0" smtClean="0">
                <a:ea typeface="+mn-ea"/>
                <a:cs typeface="+mn-cs"/>
              </a:rPr>
              <a:t>El Centro de descargas del CNIG</a:t>
            </a:r>
          </a:p>
          <a:p>
            <a:pPr lvl="1"/>
            <a:r>
              <a:rPr lang="es-ES" dirty="0" err="1" smtClean="0">
                <a:ea typeface="+mn-ea"/>
                <a:cs typeface="+mn-cs"/>
              </a:rPr>
              <a:t>Cartociudad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IGN-Search</a:t>
            </a:r>
            <a:endParaRPr lang="en-US" dirty="0"/>
          </a:p>
        </p:txBody>
      </p:sp>
      <p:grpSp>
        <p:nvGrpSpPr>
          <p:cNvPr id="4" name="1 Grupo"/>
          <p:cNvGrpSpPr>
            <a:grpSpLocks/>
          </p:cNvGrpSpPr>
          <p:nvPr/>
        </p:nvGrpSpPr>
        <p:grpSpPr bwMode="auto">
          <a:xfrm>
            <a:off x="520996" y="1010093"/>
            <a:ext cx="8102010" cy="4816549"/>
            <a:chOff x="307975" y="836613"/>
            <a:chExt cx="9217025" cy="5681662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t="2454" r="59966" b="9885"/>
            <a:stretch>
              <a:fillRect/>
            </a:stretch>
          </p:blipFill>
          <p:spPr bwMode="auto">
            <a:xfrm>
              <a:off x="307975" y="836613"/>
              <a:ext cx="4640263" cy="3429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3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l="2773" t="3180" r="62939" b="20422"/>
            <a:stretch>
              <a:fillRect/>
            </a:stretch>
          </p:blipFill>
          <p:spPr bwMode="auto">
            <a:xfrm>
              <a:off x="4340225" y="1376363"/>
              <a:ext cx="5184775" cy="3898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4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rcRect t="2567" r="59940" b="33266"/>
            <a:stretch>
              <a:fillRect/>
            </a:stretch>
          </p:blipFill>
          <p:spPr bwMode="auto">
            <a:xfrm>
              <a:off x="1303338" y="3638550"/>
              <a:ext cx="4370387" cy="287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7 Elipse"/>
            <p:cNvSpPr/>
            <p:nvPr/>
          </p:nvSpPr>
          <p:spPr>
            <a:xfrm>
              <a:off x="1980448" y="1304604"/>
              <a:ext cx="1403964" cy="828849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s-ES"/>
            </a:p>
          </p:txBody>
        </p:sp>
        <p:sp>
          <p:nvSpPr>
            <p:cNvPr id="9" name="8 Elipse"/>
            <p:cNvSpPr/>
            <p:nvPr/>
          </p:nvSpPr>
          <p:spPr>
            <a:xfrm>
              <a:off x="1136314" y="3851295"/>
              <a:ext cx="1403964" cy="828850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s-ES"/>
            </a:p>
          </p:txBody>
        </p:sp>
        <p:sp>
          <p:nvSpPr>
            <p:cNvPr id="10" name="9 Elipse"/>
            <p:cNvSpPr/>
            <p:nvPr/>
          </p:nvSpPr>
          <p:spPr>
            <a:xfrm>
              <a:off x="7401504" y="3022446"/>
              <a:ext cx="1403964" cy="828849"/>
            </a:xfrm>
            <a:prstGeom prst="ellipse">
              <a:avLst/>
            </a:prstGeom>
            <a:noFill/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s-E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IGN-Search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30427" y="909970"/>
            <a:ext cx="8403210" cy="5477860"/>
          </a:xfrm>
        </p:spPr>
        <p:txBody>
          <a:bodyPr/>
          <a:lstStyle/>
          <a:p>
            <a:r>
              <a:rPr lang="pt-PT" dirty="0" smtClean="0"/>
              <a:t>Este componente web de búsqueda es gratuito y  se encuentra disponible para que los desarrolladores puedan integrarlo y adaptarlo en sus aplicaciones como un Widget de JQuery UI. </a:t>
            </a:r>
          </a:p>
          <a:p>
            <a:pPr>
              <a:buNone/>
            </a:pPr>
            <a:endParaRPr lang="pt-PT" u="sng" dirty="0" smtClean="0">
              <a:hlinkClick r:id="rId2"/>
            </a:endParaRPr>
          </a:p>
          <a:p>
            <a:pPr>
              <a:buNone/>
            </a:pPr>
            <a:r>
              <a:rPr lang="pt-PT" u="sng" dirty="0" smtClean="0">
                <a:hlinkClick r:id="rId2"/>
              </a:rPr>
              <a:t>http://componentes.ign.es/busqueda/IGN_search.js</a:t>
            </a:r>
            <a:endParaRPr lang="pt-PT" u="sng" dirty="0" smtClean="0"/>
          </a:p>
          <a:p>
            <a:pPr>
              <a:buNone/>
            </a:pPr>
            <a:endParaRPr lang="es-ES" dirty="0" smtClean="0"/>
          </a:p>
          <a:p>
            <a:endParaRPr lang="es-ES" sz="2400" dirty="0" smtClean="0">
              <a:solidFill>
                <a:srgbClr val="76B53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IGN-Search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72957" y="952500"/>
            <a:ext cx="8541434" cy="4874142"/>
          </a:xfrm>
        </p:spPr>
        <p:txBody>
          <a:bodyPr/>
          <a:lstStyle/>
          <a:p>
            <a:r>
              <a:rPr lang="es-ES" dirty="0" smtClean="0"/>
              <a:t>Ejemplo de vinculación con </a:t>
            </a:r>
            <a:r>
              <a:rPr lang="es-ES" dirty="0" smtClean="0"/>
              <a:t>la API de </a:t>
            </a:r>
            <a:r>
              <a:rPr lang="es-ES" dirty="0" err="1" smtClean="0"/>
              <a:t>OpenLayers</a:t>
            </a:r>
            <a:endParaRPr lang="es-ES" dirty="0" smtClean="0"/>
          </a:p>
          <a:p>
            <a:endParaRPr lang="es-ES" sz="2400" dirty="0" smtClean="0">
              <a:solidFill>
                <a:srgbClr val="76B531"/>
              </a:solidFill>
            </a:endParaRPr>
          </a:p>
          <a:p>
            <a:r>
              <a:rPr lang="es-ES" sz="2400" dirty="0" smtClean="0"/>
              <a:t>El código que hay que incluir se compone de: </a:t>
            </a:r>
          </a:p>
          <a:p>
            <a:endParaRPr lang="es-ES" sz="2400" dirty="0" smtClean="0"/>
          </a:p>
          <a:p>
            <a:r>
              <a:rPr lang="es-ES" sz="2400" dirty="0" smtClean="0"/>
              <a:t>1. 	Definir las librerías </a:t>
            </a:r>
            <a:r>
              <a:rPr lang="es-ES" sz="2400" dirty="0" err="1" smtClean="0"/>
              <a:t>Javascript</a:t>
            </a:r>
            <a:r>
              <a:rPr lang="es-ES" sz="2400" dirty="0" smtClean="0"/>
              <a:t> que necesita el componente de búsqueda </a:t>
            </a:r>
          </a:p>
          <a:p>
            <a:endParaRPr lang="es-ES" sz="2400" dirty="0" smtClean="0"/>
          </a:p>
          <a:p>
            <a:endParaRPr lang="es-ES" sz="2400" dirty="0" smtClean="0"/>
          </a:p>
          <a:p>
            <a:endParaRPr lang="es-ES" sz="2400" dirty="0" smtClean="0"/>
          </a:p>
          <a:p>
            <a:endParaRPr lang="es-ES" sz="2400" dirty="0" smtClean="0">
              <a:solidFill>
                <a:srgbClr val="76B531"/>
              </a:solidFill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797441" y="4019107"/>
            <a:ext cx="7240772" cy="954107"/>
          </a:xfrm>
          <a:prstGeom prst="rect">
            <a:avLst/>
          </a:prstGeom>
          <a:solidFill>
            <a:srgbClr val="FFFF9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n-US" sz="1400" dirty="0" smtClean="0"/>
              <a:t>&lt;link </a:t>
            </a:r>
            <a:r>
              <a:rPr lang="en-US" sz="1400" dirty="0" err="1" smtClean="0"/>
              <a:t>rel</a:t>
            </a:r>
            <a:r>
              <a:rPr lang="en-US" sz="1400" dirty="0" smtClean="0"/>
              <a:t>="</a:t>
            </a:r>
            <a:r>
              <a:rPr lang="en-US" sz="1400" dirty="0" err="1" smtClean="0"/>
              <a:t>stylesheet</a:t>
            </a:r>
            <a:r>
              <a:rPr lang="en-US" sz="1400" dirty="0" smtClean="0"/>
              <a:t>" </a:t>
            </a:r>
            <a:r>
              <a:rPr lang="en-US" sz="1400" dirty="0" err="1" smtClean="0"/>
              <a:t>href</a:t>
            </a:r>
            <a:r>
              <a:rPr lang="en-US" sz="1400" dirty="0" smtClean="0"/>
              <a:t>="http://code.jquery.com/ui/1.11.3/themes/smoothness/jquery-ui.css"&gt; </a:t>
            </a:r>
          </a:p>
          <a:p>
            <a:pPr algn="l"/>
            <a:r>
              <a:rPr lang="es-ES" sz="1400" dirty="0" smtClean="0"/>
              <a:t>&lt;script </a:t>
            </a:r>
            <a:r>
              <a:rPr lang="es-ES" sz="1400" dirty="0" err="1" smtClean="0"/>
              <a:t>src</a:t>
            </a:r>
            <a:r>
              <a:rPr lang="es-ES" sz="1400" dirty="0" smtClean="0"/>
              <a:t>="http://code.jquery.com/ui/1.11.3/jquery-ui.min.js"&gt;&lt;/script&gt; </a:t>
            </a:r>
          </a:p>
          <a:p>
            <a:pPr algn="l"/>
            <a:r>
              <a:rPr lang="es-ES" sz="1400" dirty="0" smtClean="0"/>
              <a:t>&lt;script </a:t>
            </a:r>
            <a:r>
              <a:rPr lang="es-ES" sz="1400" dirty="0" err="1" smtClean="0"/>
              <a:t>src</a:t>
            </a:r>
            <a:r>
              <a:rPr lang="es-ES" sz="1400" dirty="0" smtClean="0"/>
              <a:t>="http://componentes.ign.es/NucleoVisualizador/js/wicket.js"&gt;&lt;/script&gt; </a:t>
            </a:r>
          </a:p>
          <a:p>
            <a:pPr algn="l"/>
            <a:r>
              <a:rPr lang="es-ES" sz="1400" dirty="0" smtClean="0"/>
              <a:t>&lt;script </a:t>
            </a:r>
            <a:r>
              <a:rPr lang="es-ES" sz="1400" dirty="0" err="1" smtClean="0"/>
              <a:t>src</a:t>
            </a:r>
            <a:r>
              <a:rPr lang="es-ES" sz="1400" dirty="0" smtClean="0"/>
              <a:t>="http://componentes.ign.es/busqueda/IGN_search.js"&gt;&lt;/script&gt; </a:t>
            </a:r>
            <a:endParaRPr lang="es-E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IGN-Search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41059" y="973765"/>
            <a:ext cx="8541434" cy="4874142"/>
          </a:xfrm>
        </p:spPr>
        <p:txBody>
          <a:bodyPr/>
          <a:lstStyle/>
          <a:p>
            <a:r>
              <a:rPr lang="es-ES" dirty="0" smtClean="0"/>
              <a:t>2. 	</a:t>
            </a:r>
            <a:r>
              <a:rPr lang="es-ES" dirty="0" smtClean="0"/>
              <a:t>Definir </a:t>
            </a:r>
            <a:r>
              <a:rPr lang="es-ES" dirty="0" smtClean="0"/>
              <a:t>un nuevo estilo para la caja de búsqueda para incluir en visualizador </a:t>
            </a:r>
          </a:p>
          <a:p>
            <a:endParaRPr lang="es-ES" sz="2400" dirty="0" smtClean="0"/>
          </a:p>
          <a:p>
            <a:endParaRPr lang="es-ES" sz="2400" dirty="0" smtClean="0"/>
          </a:p>
          <a:p>
            <a:endParaRPr lang="es-ES" sz="2400" dirty="0" smtClean="0"/>
          </a:p>
          <a:p>
            <a:endParaRPr lang="es-ES" sz="2400" dirty="0" smtClean="0">
              <a:solidFill>
                <a:srgbClr val="76B531"/>
              </a:solidFill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2424223" y="2137144"/>
            <a:ext cx="3593805" cy="3754874"/>
          </a:xfrm>
          <a:prstGeom prst="rect">
            <a:avLst/>
          </a:prstGeom>
          <a:solidFill>
            <a:srgbClr val="FFFF9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s-ES" sz="1400" dirty="0" smtClean="0"/>
              <a:t>&lt;</a:t>
            </a:r>
            <a:r>
              <a:rPr lang="es-ES" sz="1400" dirty="0" err="1" smtClean="0"/>
              <a:t>style</a:t>
            </a:r>
            <a:r>
              <a:rPr lang="es-ES" sz="1400" dirty="0" smtClean="0"/>
              <a:t>&gt; </a:t>
            </a:r>
          </a:p>
          <a:p>
            <a:pPr algn="l"/>
            <a:r>
              <a:rPr lang="en-US" sz="1400" dirty="0" smtClean="0"/>
              <a:t>//</a:t>
            </a:r>
            <a:r>
              <a:rPr lang="en-US" sz="1400" dirty="0" err="1" smtClean="0"/>
              <a:t>css</a:t>
            </a:r>
            <a:r>
              <a:rPr lang="en-US" sz="1400" dirty="0" smtClean="0"/>
              <a:t> rules for map div </a:t>
            </a:r>
          </a:p>
          <a:p>
            <a:pPr algn="l"/>
            <a:r>
              <a:rPr lang="es-ES" sz="1400" dirty="0" smtClean="0"/>
              <a:t>#</a:t>
            </a:r>
            <a:r>
              <a:rPr lang="es-ES" sz="1400" dirty="0" err="1" smtClean="0"/>
              <a:t>map</a:t>
            </a:r>
            <a:r>
              <a:rPr lang="es-ES" sz="1400" dirty="0" smtClean="0"/>
              <a:t> { </a:t>
            </a:r>
          </a:p>
          <a:p>
            <a:pPr algn="l"/>
            <a:r>
              <a:rPr lang="es-ES" sz="1400" dirty="0" smtClean="0"/>
              <a:t>position: </a:t>
            </a:r>
            <a:r>
              <a:rPr lang="es-ES" sz="1400" dirty="0" err="1" smtClean="0"/>
              <a:t>absolute</a:t>
            </a:r>
            <a:r>
              <a:rPr lang="es-ES" sz="1400" dirty="0" smtClean="0"/>
              <a:t>; </a:t>
            </a:r>
          </a:p>
          <a:p>
            <a:pPr algn="l"/>
            <a:r>
              <a:rPr lang="es-ES" sz="1400" dirty="0" err="1" smtClean="0"/>
              <a:t>height</a:t>
            </a:r>
            <a:r>
              <a:rPr lang="es-ES" sz="1400" dirty="0" smtClean="0"/>
              <a:t>: 100%; </a:t>
            </a:r>
          </a:p>
          <a:p>
            <a:pPr algn="l"/>
            <a:r>
              <a:rPr lang="es-ES" sz="1400" dirty="0" err="1" smtClean="0"/>
              <a:t>width</a:t>
            </a:r>
            <a:r>
              <a:rPr lang="es-ES" sz="1400" dirty="0" smtClean="0"/>
              <a:t>: 50%; </a:t>
            </a:r>
          </a:p>
          <a:p>
            <a:pPr algn="l"/>
            <a:r>
              <a:rPr lang="es-ES" sz="1400" dirty="0" err="1" smtClean="0"/>
              <a:t>border-style</a:t>
            </a:r>
            <a:r>
              <a:rPr lang="es-ES" sz="1400" dirty="0" smtClean="0"/>
              <a:t>: </a:t>
            </a:r>
            <a:r>
              <a:rPr lang="es-ES" sz="1400" dirty="0" err="1" smtClean="0"/>
              <a:t>solid</a:t>
            </a:r>
            <a:r>
              <a:rPr lang="es-ES" sz="1400" dirty="0" smtClean="0"/>
              <a:t>; </a:t>
            </a:r>
          </a:p>
          <a:p>
            <a:pPr algn="l"/>
            <a:r>
              <a:rPr lang="es-ES" sz="1400" dirty="0" smtClean="0"/>
              <a:t>} </a:t>
            </a:r>
          </a:p>
          <a:p>
            <a:pPr algn="l"/>
            <a:r>
              <a:rPr lang="en-US" sz="1400" dirty="0" smtClean="0"/>
              <a:t>//</a:t>
            </a:r>
            <a:r>
              <a:rPr lang="en-US" sz="1400" dirty="0" err="1" smtClean="0"/>
              <a:t>css</a:t>
            </a:r>
            <a:r>
              <a:rPr lang="en-US" sz="1400" dirty="0" smtClean="0"/>
              <a:t> rules for search box </a:t>
            </a:r>
          </a:p>
          <a:p>
            <a:pPr algn="l"/>
            <a:r>
              <a:rPr lang="es-ES" sz="1400" dirty="0" smtClean="0"/>
              <a:t>#</a:t>
            </a:r>
            <a:r>
              <a:rPr lang="es-ES" sz="1400" dirty="0" err="1" smtClean="0"/>
              <a:t>search</a:t>
            </a:r>
            <a:r>
              <a:rPr lang="es-ES" sz="1400" dirty="0" smtClean="0"/>
              <a:t> </a:t>
            </a:r>
          </a:p>
          <a:p>
            <a:pPr algn="l"/>
            <a:r>
              <a:rPr lang="es-ES" sz="1400" dirty="0" smtClean="0"/>
              <a:t>{ </a:t>
            </a:r>
          </a:p>
          <a:p>
            <a:pPr algn="l"/>
            <a:r>
              <a:rPr lang="es-ES" sz="1400" dirty="0" smtClean="0"/>
              <a:t>top: 7px; </a:t>
            </a:r>
          </a:p>
          <a:p>
            <a:pPr algn="l"/>
            <a:r>
              <a:rPr lang="es-ES" sz="1400" dirty="0" err="1" smtClean="0"/>
              <a:t>left</a:t>
            </a:r>
            <a:r>
              <a:rPr lang="es-ES" sz="1400" dirty="0" smtClean="0"/>
              <a:t>: 42px; </a:t>
            </a:r>
          </a:p>
          <a:p>
            <a:pPr algn="l"/>
            <a:r>
              <a:rPr lang="es-ES" sz="1400" dirty="0" smtClean="0"/>
              <a:t>position: </a:t>
            </a:r>
            <a:r>
              <a:rPr lang="es-ES" sz="1400" dirty="0" err="1" smtClean="0"/>
              <a:t>absolute</a:t>
            </a:r>
            <a:r>
              <a:rPr lang="es-ES" sz="1400" dirty="0" smtClean="0"/>
              <a:t>; </a:t>
            </a:r>
          </a:p>
          <a:p>
            <a:pPr algn="l"/>
            <a:r>
              <a:rPr lang="es-ES" sz="1400" dirty="0" smtClean="0"/>
              <a:t>z-index:10000; </a:t>
            </a:r>
          </a:p>
          <a:p>
            <a:pPr algn="l"/>
            <a:r>
              <a:rPr lang="es-ES" sz="1400" dirty="0" smtClean="0"/>
              <a:t>} </a:t>
            </a:r>
          </a:p>
          <a:p>
            <a:pPr algn="l"/>
            <a:r>
              <a:rPr lang="es-ES" sz="1400" dirty="0" smtClean="0"/>
              <a:t>&lt;/</a:t>
            </a:r>
            <a:r>
              <a:rPr lang="es-ES" sz="1400" dirty="0" err="1" smtClean="0"/>
              <a:t>style</a:t>
            </a:r>
            <a:r>
              <a:rPr lang="es-ES" sz="1400" dirty="0" smtClean="0"/>
              <a:t>&gt;</a:t>
            </a:r>
            <a:endParaRPr lang="es-E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IGN-Search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41059" y="973765"/>
            <a:ext cx="4362839" cy="4874142"/>
          </a:xfrm>
        </p:spPr>
        <p:txBody>
          <a:bodyPr/>
          <a:lstStyle/>
          <a:p>
            <a:r>
              <a:rPr lang="es-ES" dirty="0" smtClean="0"/>
              <a:t>3</a:t>
            </a:r>
            <a:r>
              <a:rPr lang="es-ES" dirty="0" smtClean="0"/>
              <a:t>. Definir una </a:t>
            </a:r>
            <a:r>
              <a:rPr lang="es-ES" dirty="0" smtClean="0"/>
              <a:t>capa </a:t>
            </a:r>
            <a:r>
              <a:rPr lang="es-ES" dirty="0" smtClean="0"/>
              <a:t>vectorial en el mapa, para mostrar un icono sobre el mapa que va a señalar el topónimo buscado en la caja. </a:t>
            </a:r>
          </a:p>
          <a:p>
            <a:endParaRPr lang="es-ES" sz="2400" dirty="0" smtClean="0"/>
          </a:p>
          <a:p>
            <a:endParaRPr lang="es-ES" sz="2400" dirty="0" smtClean="0"/>
          </a:p>
          <a:p>
            <a:endParaRPr lang="es-ES" sz="2400" dirty="0" smtClean="0"/>
          </a:p>
          <a:p>
            <a:endParaRPr lang="es-ES" sz="2400" dirty="0" smtClean="0">
              <a:solidFill>
                <a:srgbClr val="76B531"/>
              </a:solidFill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4667692" y="1052624"/>
            <a:ext cx="3880885" cy="4555093"/>
          </a:xfrm>
          <a:prstGeom prst="rect">
            <a:avLst/>
          </a:prstGeom>
          <a:solidFill>
            <a:srgbClr val="FFFF99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/>
            <a:r>
              <a:rPr lang="es-ES" sz="1000" dirty="0" err="1" smtClean="0"/>
              <a:t>var</a:t>
            </a:r>
            <a:r>
              <a:rPr lang="es-ES" sz="1000" dirty="0" smtClean="0"/>
              <a:t> vector = new </a:t>
            </a:r>
            <a:r>
              <a:rPr lang="es-ES" sz="1000" dirty="0" err="1" smtClean="0"/>
              <a:t>ol.layer.Vector</a:t>
            </a:r>
            <a:r>
              <a:rPr lang="es-ES" sz="1000" dirty="0" smtClean="0"/>
              <a:t>({ </a:t>
            </a:r>
          </a:p>
          <a:p>
            <a:pPr algn="l"/>
            <a:r>
              <a:rPr lang="es-ES" sz="1000" dirty="0" err="1" smtClean="0"/>
              <a:t>title</a:t>
            </a:r>
            <a:r>
              <a:rPr lang="es-ES" sz="1000" dirty="0" smtClean="0"/>
              <a:t>: 'IGN-</a:t>
            </a:r>
            <a:r>
              <a:rPr lang="es-ES" sz="1000" dirty="0" err="1" smtClean="0"/>
              <a:t>search</a:t>
            </a:r>
            <a:r>
              <a:rPr lang="es-ES" sz="1000" dirty="0" smtClean="0"/>
              <a:t>-</a:t>
            </a:r>
            <a:r>
              <a:rPr lang="es-ES" sz="1000" dirty="0" err="1" smtClean="0"/>
              <a:t>results</a:t>
            </a:r>
            <a:r>
              <a:rPr lang="es-ES" sz="1000" dirty="0" smtClean="0"/>
              <a:t>', </a:t>
            </a:r>
          </a:p>
          <a:p>
            <a:pPr algn="l"/>
            <a:r>
              <a:rPr lang="es-ES" sz="1000" dirty="0" err="1" smtClean="0"/>
              <a:t>style</a:t>
            </a:r>
            <a:r>
              <a:rPr lang="es-ES" sz="1000" dirty="0" smtClean="0"/>
              <a:t>: [new </a:t>
            </a:r>
            <a:r>
              <a:rPr lang="es-ES" sz="1000" dirty="0" err="1" smtClean="0"/>
              <a:t>ol.style.Style</a:t>
            </a:r>
            <a:r>
              <a:rPr lang="es-ES" sz="1000" dirty="0" smtClean="0"/>
              <a:t>({ </a:t>
            </a:r>
          </a:p>
          <a:p>
            <a:pPr algn="l"/>
            <a:r>
              <a:rPr lang="es-ES" sz="1000" dirty="0" err="1" smtClean="0"/>
              <a:t>image</a:t>
            </a:r>
            <a:r>
              <a:rPr lang="es-ES" sz="1000" dirty="0" smtClean="0"/>
              <a:t>: new </a:t>
            </a:r>
            <a:r>
              <a:rPr lang="es-ES" sz="1000" dirty="0" err="1" smtClean="0"/>
              <a:t>ol.style.Icon</a:t>
            </a:r>
            <a:r>
              <a:rPr lang="es-ES" sz="1000" dirty="0" smtClean="0"/>
              <a:t>({ </a:t>
            </a:r>
          </a:p>
          <a:p>
            <a:pPr algn="l"/>
            <a:r>
              <a:rPr lang="es-ES" sz="1000" dirty="0" err="1" smtClean="0"/>
              <a:t>anchor</a:t>
            </a:r>
            <a:r>
              <a:rPr lang="es-ES" sz="1000" dirty="0" smtClean="0"/>
              <a:t>: [0.5, 1], </a:t>
            </a:r>
          </a:p>
          <a:p>
            <a:pPr algn="l"/>
            <a:r>
              <a:rPr lang="es-ES" sz="1000" dirty="0" err="1" smtClean="0"/>
              <a:t>anchorXUnits</a:t>
            </a:r>
            <a:r>
              <a:rPr lang="es-ES" sz="1000" dirty="0" smtClean="0"/>
              <a:t>: '</a:t>
            </a:r>
            <a:r>
              <a:rPr lang="es-ES" sz="1000" dirty="0" err="1" smtClean="0"/>
              <a:t>fraction</a:t>
            </a:r>
            <a:r>
              <a:rPr lang="es-ES" sz="1000" dirty="0" smtClean="0"/>
              <a:t>', </a:t>
            </a:r>
          </a:p>
          <a:p>
            <a:pPr algn="l"/>
            <a:r>
              <a:rPr lang="es-ES" sz="1000" dirty="0" err="1" smtClean="0"/>
              <a:t>anchorYUnits</a:t>
            </a:r>
            <a:r>
              <a:rPr lang="es-ES" sz="1000" dirty="0" smtClean="0"/>
              <a:t>: '</a:t>
            </a:r>
            <a:r>
              <a:rPr lang="es-ES" sz="1000" dirty="0" err="1" smtClean="0"/>
              <a:t>fraction</a:t>
            </a:r>
            <a:r>
              <a:rPr lang="es-ES" sz="1000" dirty="0" smtClean="0"/>
              <a:t>', </a:t>
            </a:r>
          </a:p>
          <a:p>
            <a:pPr algn="l"/>
            <a:r>
              <a:rPr lang="es-ES" sz="1000" dirty="0" err="1" smtClean="0"/>
              <a:t>src</a:t>
            </a:r>
            <a:r>
              <a:rPr lang="es-ES" sz="1000" dirty="0" smtClean="0"/>
              <a:t>: 'http://www.ign.es/resources/concurso/2015/images/icon13.png' </a:t>
            </a:r>
          </a:p>
          <a:p>
            <a:pPr algn="l"/>
            <a:r>
              <a:rPr lang="es-ES" sz="1000" dirty="0" smtClean="0"/>
              <a:t>}), </a:t>
            </a:r>
          </a:p>
          <a:p>
            <a:pPr algn="l"/>
            <a:r>
              <a:rPr lang="es-ES" sz="1000" dirty="0" err="1" smtClean="0"/>
              <a:t>stroke</a:t>
            </a:r>
            <a:r>
              <a:rPr lang="es-ES" sz="1000" dirty="0" smtClean="0"/>
              <a:t>: new </a:t>
            </a:r>
            <a:r>
              <a:rPr lang="es-ES" sz="1000" dirty="0" err="1" smtClean="0"/>
              <a:t>ol.style.Stroke</a:t>
            </a:r>
            <a:r>
              <a:rPr lang="es-ES" sz="1000" dirty="0" smtClean="0"/>
              <a:t>({ </a:t>
            </a:r>
          </a:p>
          <a:p>
            <a:pPr algn="l"/>
            <a:r>
              <a:rPr lang="es-ES" sz="1000" dirty="0" smtClean="0"/>
              <a:t>color: '</a:t>
            </a:r>
            <a:r>
              <a:rPr lang="es-ES" sz="1000" dirty="0" err="1" smtClean="0"/>
              <a:t>rgb</a:t>
            </a:r>
            <a:r>
              <a:rPr lang="es-ES" sz="1000" dirty="0" smtClean="0"/>
              <a:t>(230,0,0)', </a:t>
            </a:r>
          </a:p>
          <a:p>
            <a:pPr algn="l"/>
            <a:r>
              <a:rPr lang="es-ES" sz="1000" dirty="0" err="1" smtClean="0"/>
              <a:t>width</a:t>
            </a:r>
            <a:r>
              <a:rPr lang="es-ES" sz="1000" dirty="0" smtClean="0"/>
              <a:t>: 1 </a:t>
            </a:r>
          </a:p>
          <a:p>
            <a:pPr algn="l"/>
            <a:r>
              <a:rPr lang="es-ES" sz="1000" dirty="0" smtClean="0"/>
              <a:t>}), </a:t>
            </a:r>
          </a:p>
          <a:p>
            <a:pPr algn="l"/>
            <a:r>
              <a:rPr lang="es-ES" sz="1000" dirty="0" err="1" smtClean="0"/>
              <a:t>fill</a:t>
            </a:r>
            <a:r>
              <a:rPr lang="es-ES" sz="1000" dirty="0" smtClean="0"/>
              <a:t>: new </a:t>
            </a:r>
            <a:r>
              <a:rPr lang="es-ES" sz="1000" dirty="0" err="1" smtClean="0"/>
              <a:t>ol.style.Fill</a:t>
            </a:r>
            <a:r>
              <a:rPr lang="es-ES" sz="1000" dirty="0" smtClean="0"/>
              <a:t>({ </a:t>
            </a:r>
          </a:p>
          <a:p>
            <a:pPr algn="l"/>
            <a:r>
              <a:rPr lang="es-ES" sz="1000" dirty="0" smtClean="0"/>
              <a:t>color: '</a:t>
            </a:r>
            <a:r>
              <a:rPr lang="es-ES" sz="1000" dirty="0" err="1" smtClean="0"/>
              <a:t>rgba</a:t>
            </a:r>
            <a:r>
              <a:rPr lang="es-ES" sz="1000" dirty="0" smtClean="0"/>
              <a:t>(230,0,0,0.1)' </a:t>
            </a:r>
          </a:p>
          <a:p>
            <a:pPr algn="l"/>
            <a:r>
              <a:rPr lang="es-ES" sz="1000" dirty="0" smtClean="0"/>
              <a:t>}), </a:t>
            </a:r>
          </a:p>
          <a:p>
            <a:pPr algn="l"/>
            <a:r>
              <a:rPr lang="es-ES" sz="1000" dirty="0" err="1" smtClean="0"/>
              <a:t>text</a:t>
            </a:r>
            <a:r>
              <a:rPr lang="es-ES" sz="1000" dirty="0" smtClean="0"/>
              <a:t>: new </a:t>
            </a:r>
            <a:r>
              <a:rPr lang="es-ES" sz="1000" dirty="0" err="1" smtClean="0"/>
              <a:t>ol.style.Text</a:t>
            </a:r>
            <a:r>
              <a:rPr lang="es-ES" sz="1000" dirty="0" smtClean="0"/>
              <a:t>({ </a:t>
            </a:r>
          </a:p>
          <a:p>
            <a:pPr algn="l"/>
            <a:r>
              <a:rPr lang="es-ES" sz="1000" dirty="0" err="1" smtClean="0"/>
              <a:t>font</a:t>
            </a:r>
            <a:r>
              <a:rPr lang="es-ES" sz="1000" dirty="0" smtClean="0"/>
              <a:t>: '10px </a:t>
            </a:r>
            <a:r>
              <a:rPr lang="es-ES" sz="1000" dirty="0" err="1" smtClean="0"/>
              <a:t>Verdana,sans-serif</a:t>
            </a:r>
            <a:r>
              <a:rPr lang="es-ES" sz="1000" dirty="0" smtClean="0"/>
              <a:t>', </a:t>
            </a:r>
          </a:p>
          <a:p>
            <a:pPr algn="l"/>
            <a:r>
              <a:rPr lang="es-ES" sz="1000" dirty="0" err="1" smtClean="0"/>
              <a:t>fill</a:t>
            </a:r>
            <a:r>
              <a:rPr lang="es-ES" sz="1000" dirty="0" smtClean="0"/>
              <a:t>: new </a:t>
            </a:r>
            <a:r>
              <a:rPr lang="es-ES" sz="1000" dirty="0" err="1" smtClean="0"/>
              <a:t>ol.style.Fill</a:t>
            </a:r>
            <a:r>
              <a:rPr lang="es-ES" sz="1000" dirty="0" smtClean="0"/>
              <a:t>({ </a:t>
            </a:r>
          </a:p>
          <a:p>
            <a:pPr algn="l"/>
            <a:r>
              <a:rPr lang="es-ES" sz="1000" dirty="0" smtClean="0"/>
              <a:t>color: '#000' </a:t>
            </a:r>
          </a:p>
          <a:p>
            <a:pPr algn="l"/>
            <a:r>
              <a:rPr lang="es-ES" sz="1000" dirty="0" smtClean="0"/>
              <a:t>}), </a:t>
            </a:r>
          </a:p>
          <a:p>
            <a:pPr algn="l"/>
            <a:r>
              <a:rPr lang="es-ES" sz="1000" dirty="0" err="1" smtClean="0"/>
              <a:t>stroke</a:t>
            </a:r>
            <a:r>
              <a:rPr lang="es-ES" sz="1000" dirty="0" smtClean="0"/>
              <a:t>: new </a:t>
            </a:r>
            <a:r>
              <a:rPr lang="es-ES" sz="1000" dirty="0" err="1" smtClean="0"/>
              <a:t>ol.style.Stroke</a:t>
            </a:r>
            <a:r>
              <a:rPr lang="es-ES" sz="1000" dirty="0" smtClean="0"/>
              <a:t>({ </a:t>
            </a:r>
          </a:p>
          <a:p>
            <a:pPr algn="l"/>
            <a:r>
              <a:rPr lang="es-ES" sz="1000" dirty="0" smtClean="0"/>
              <a:t>color: '#</a:t>
            </a:r>
            <a:r>
              <a:rPr lang="es-ES" sz="1000" dirty="0" err="1" smtClean="0"/>
              <a:t>fff</a:t>
            </a:r>
            <a:r>
              <a:rPr lang="es-ES" sz="1000" dirty="0" smtClean="0"/>
              <a:t>', </a:t>
            </a:r>
          </a:p>
          <a:p>
            <a:pPr algn="l"/>
            <a:r>
              <a:rPr lang="es-ES" sz="1000" dirty="0" err="1" smtClean="0"/>
              <a:t>width</a:t>
            </a:r>
            <a:r>
              <a:rPr lang="es-ES" sz="1000" dirty="0" smtClean="0"/>
              <a:t>: 3 </a:t>
            </a:r>
          </a:p>
          <a:p>
            <a:pPr algn="l"/>
            <a:r>
              <a:rPr lang="es-ES" sz="1000" dirty="0" smtClean="0"/>
              <a:t>}) </a:t>
            </a:r>
          </a:p>
          <a:p>
            <a:pPr algn="l"/>
            <a:r>
              <a:rPr lang="es-ES" sz="1000" dirty="0" smtClean="0"/>
              <a:t>}) </a:t>
            </a:r>
          </a:p>
          <a:p>
            <a:pPr algn="l"/>
            <a:r>
              <a:rPr lang="es-ES" sz="1000" dirty="0" smtClean="0"/>
              <a:t>})] </a:t>
            </a:r>
          </a:p>
          <a:p>
            <a:pPr algn="l"/>
            <a:r>
              <a:rPr lang="es-ES" sz="1000" dirty="0" smtClean="0"/>
              <a:t>}); </a:t>
            </a:r>
          </a:p>
          <a:p>
            <a:pPr algn="l"/>
            <a:r>
              <a:rPr lang="es-ES" sz="1000" dirty="0" err="1" smtClean="0"/>
              <a:t>map.addLayer</a:t>
            </a:r>
            <a:r>
              <a:rPr lang="es-ES" sz="1000" dirty="0" smtClean="0"/>
              <a:t>(vector);</a:t>
            </a:r>
            <a:endParaRPr lang="es-ES" sz="1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7.0&quot;&gt;&lt;object type=&quot;1&quot; unique_id=&quot;10001&quot;&gt;&lt;object type=&quot;8&quot; unique_id=&quot;10002&quot;&gt;&lt;/object&gt;&lt;object type=&quot;2&quot; unique_id=&quot;10003&quot;&gt;&lt;object type=&quot;3&quot; unique_id=&quot;10004&quot;&gt;&lt;property id=&quot;20148&quot; value=&quot;5&quot;/&gt;&lt;property id=&quot;20300&quot; value=&quot;Slide 1&quot;/&gt;&lt;property id=&quot;20307&quot; value=&quot;256&quot;/&gt;&lt;/object&gt;&lt;object type=&quot;3&quot; unique_id=&quot;10005&quot;&gt;&lt;property id=&quot;20148&quot; value=&quot;5&quot;/&gt;&lt;property id=&quot;20300&quot; value=&quot;Slide 2 - &amp;quot;Index&amp;quot;&quot;/&gt;&lt;property id=&quot;20307&quot; value=&quot;343&quot;/&gt;&lt;/object&gt;&lt;object type=&quot;3&quot; unique_id=&quot;10006&quot;&gt;&lt;property id=&quot;20148&quot; value=&quot;5&quot;/&gt;&lt;property id=&quot;20300&quot; value=&quot;Slide 3 - &amp;quot;Access to geographical digital data&amp;quot;&quot;/&gt;&lt;property id=&quot;20307&quot; value=&quot;344&quot;/&gt;&lt;/object&gt;&lt;object type=&quot;3&quot; unique_id=&quot;10007&quot;&gt;&lt;property id=&quot;20148&quot; value=&quot;5&quot;/&gt;&lt;property id=&quot;20300&quot; value=&quot;Slide 4 - &amp;quot;Acceso a los datos geográficos digitales &amp;quot;&quot;/&gt;&lt;property id=&quot;20307&quot; value=&quot;345&quot;/&gt;&lt;/object&gt;&lt;object type=&quot;3&quot; unique_id=&quot;10008&quot;&gt;&lt;property id=&quot;20148&quot; value=&quot;5&quot;/&gt;&lt;property id=&quot;20300&quot; value=&quot;Slide 5 - &amp;quot;ORDEN FOM/956/2008, de 31 de marzo&amp;quot;&quot;/&gt;&lt;property id=&quot;20307&quot; value=&quot;346&quot;/&gt;&lt;/object&gt;&lt;object type=&quot;3&quot; unique_id=&quot;10009&quot;&gt;&lt;property id=&quot;20148&quot; value=&quot;5&quot;/&gt;&lt;property id=&quot;20300&quot; value=&quot;Slide 6&quot;/&gt;&lt;property id=&quot;20307&quot; value=&quot;347&quot;/&gt;&lt;/object&gt;&lt;object type=&quot;3&quot; unique_id=&quot;10010&quot;&gt;&lt;property id=&quot;20148&quot; value=&quot;5&quot;/&gt;&lt;property id=&quot;20300&quot; value=&quot;Slide 7 - &amp;quot;Servicio de Descarga On-line del IGN/CNIG &amp;quot;&quot;/&gt;&lt;property id=&quot;20307&quot; value=&quot;348&quot;/&gt;&lt;/object&gt;&lt;object type=&quot;3&quot; unique_id=&quot;10011&quot;&gt;&lt;property id=&quot;20148&quot; value=&quot;5&quot;/&gt;&lt;property id=&quot;20300&quot; value=&quot;Slide 8&quot;/&gt;&lt;property id=&quot;20307&quot; value=&quot;349&quot;/&gt;&lt;/object&gt;&lt;object type=&quot;3&quot; unique_id=&quot;10012&quot;&gt;&lt;property id=&quot;20148&quot; value=&quot;5&quot;/&gt;&lt;property id=&quot;20300&quot; value=&quot;Slide 9&quot;/&gt;&lt;property id=&quot;20307&quot; value=&quot;350&quot;/&gt;&lt;/object&gt;&lt;object type=&quot;3&quot; unique_id=&quot;10013&quot;&gt;&lt;property id=&quot;20148&quot; value=&quot;5&quot;/&gt;&lt;property id=&quot;20300&quot; value=&quot;Slide 10&quot;/&gt;&lt;property id=&quot;20307&quot; value=&quot;351&quot;/&gt;&lt;/object&gt;&lt;object type=&quot;3&quot; unique_id=&quot;10014&quot;&gt;&lt;property id=&quot;20148&quot; value=&quot;5&quot;/&gt;&lt;property id=&quot;20300&quot; value=&quot;Slide 11&quot;/&gt;&lt;property id=&quot;20307&quot; value=&quot;352&quot;/&gt;&lt;/object&gt;&lt;object type=&quot;3&quot; unique_id=&quot;10015&quot;&gt;&lt;property id=&quot;20148&quot; value=&quot;5&quot;/&gt;&lt;property id=&quot;20300&quot; value=&quot;Slide 12&quot;/&gt;&lt;property id=&quot;20307&quot; value=&quot;353&quot;/&gt;&lt;/object&gt;&lt;object type=&quot;3&quot; unique_id=&quot;10016&quot;&gt;&lt;property id=&quot;20148&quot; value=&quot;5&quot;/&gt;&lt;property id=&quot;20300&quot; value=&quot;Slide 13&quot;/&gt;&lt;property id=&quot;20307&quot; value=&quot;354&quot;/&gt;&lt;/object&gt;&lt;object type=&quot;3&quot; unique_id=&quot;10017&quot;&gt;&lt;property id=&quot;20148&quot; value=&quot;5&quot;/&gt;&lt;property id=&quot;20300&quot; value=&quot;Slide 14&quot;/&gt;&lt;property id=&quot;20307&quot; value=&quot;355&quot;/&gt;&lt;/object&gt;&lt;object type=&quot;3&quot; unique_id=&quot;10018&quot;&gt;&lt;property id=&quot;20148&quot; value=&quot;5&quot;/&gt;&lt;property id=&quot;20300&quot; value=&quot;Slide 15 - &amp;quot;Directiva INSPIRE&amp;quot;&quot;/&gt;&lt;property id=&quot;20307&quot; value=&quot;356&quot;/&gt;&lt;/object&gt;&lt;object type=&quot;3&quot; unique_id=&quot;10019&quot;&gt;&lt;property id=&quot;20148&quot; value=&quot;5&quot;/&gt;&lt;property id=&quot;20300&quot; value=&quot;Slide 16&quot;/&gt;&lt;property id=&quot;20307&quot; value=&quot;357&quot;/&gt;&lt;/object&gt;&lt;object type=&quot;3&quot; unique_id=&quot;10020&quot;&gt;&lt;property id=&quot;20148&quot; value=&quot;5&quot;/&gt;&lt;property id=&quot;20300&quot; value=&quot;Slide 17 - &amp;quot; ¿A qué se aplica INSPIRE?&amp;quot;&quot;/&gt;&lt;property id=&quot;20307&quot; value=&quot;358&quot;/&gt;&lt;/object&gt;&lt;object type=&quot;3&quot; unique_id=&quot;10021&quot;&gt;&lt;property id=&quot;20148&quot; value=&quot;5&quot;/&gt;&lt;property id=&quot;20300&quot; value=&quot;Slide 18&quot;/&gt;&lt;property id=&quot;20307&quot; value=&quot;359&quot;/&gt;&lt;/object&gt;&lt;object type=&quot;3&quot; unique_id=&quot;10022&quot;&gt;&lt;property id=&quot;20148&quot; value=&quot;5&quot;/&gt;&lt;property id=&quot;20300&quot; value=&quot;Slide 19&quot;/&gt;&lt;property id=&quot;20307&quot; value=&quot;360&quot;/&gt;&lt;/object&gt;&lt;object type=&quot;3&quot; unique_id=&quot;10023&quot;&gt;&lt;property id=&quot;20148&quot; value=&quot;5&quot;/&gt;&lt;property id=&quot;20300&quot; value=&quot;Slide 20 - &amp;quot; ¿A qué obliga?&amp;quot;&quot;/&gt;&lt;property id=&quot;20307&quot; value=&quot;361&quot;/&gt;&lt;/object&gt;&lt;object type=&quot;3&quot; unique_id=&quot;10024&quot;&gt;&lt;property id=&quot;20148&quot; value=&quot;5&quot;/&gt;&lt;property id=&quot;20300&quot; value=&quot;Slide 21 - &amp;quot;Desarrollo normativo de la Directiva INSPIRE = Normas de ejecución&amp;quot;&quot;/&gt;&lt;property id=&quot;20307&quot; value=&quot;362&quot;/&gt;&lt;/object&gt;&lt;object type=&quot;3&quot; unique_id=&quot;10025&quot;&gt;&lt;property id=&quot;20148&quot; value=&quot;5&quot;/&gt;&lt;property id=&quot;20300&quot; value=&quot;Slide 22&quot;/&gt;&lt;property id=&quot;20307&quot; value=&quot;363&quot;/&gt;&lt;/object&gt;&lt;object type=&quot;3&quot; unique_id=&quot;10026&quot;&gt;&lt;property id=&quot;20148&quot; value=&quot;5&quot;/&gt;&lt;property id=&quot;20300&quot; value=&quot;Slide 23&quot;/&gt;&lt;property id=&quot;20307&quot; value=&quot;364&quot;/&gt;&lt;/object&gt;&lt;object type=&quot;3&quot; unique_id=&quot;10027&quot;&gt;&lt;property id=&quot;20148&quot; value=&quot;5&quot;/&gt;&lt;property id=&quot;20300&quot; value=&quot;Slide 24 - &amp;quot;Desarrollo de las Normas de Ejecución de la Directiva INSPIRE&amp;quot;&quot;/&gt;&lt;property id=&quot;20307&quot; value=&quot;365&quot;/&gt;&lt;/object&gt;&lt;object type=&quot;3&quot; unique_id=&quot;10028&quot;&gt;&lt;property id=&quot;20148&quot; value=&quot;5&quot;/&gt;&lt;property id=&quot;20300&quot; value=&quot;Slide 25 - &amp;quot;Desarrollo de las Normas de Ejecución de la Directiva INSPIRE&amp;quot;&quot;/&gt;&lt;property id=&quot;20307&quot; value=&quot;366&quot;/&gt;&lt;/object&gt;&lt;object type=&quot;3&quot; unique_id=&quot;10029&quot;&gt;&lt;property id=&quot;20148&quot; value=&quot;5&quot;/&gt;&lt;property id=&quot;20300&quot; value=&quot;Slide 26 - &amp;quot;Desarrollo de las Normas de Ejecución de la Directiva INSPIRE&amp;quot;&quot;/&gt;&lt;property id=&quot;20307&quot; value=&quot;367&quot;/&gt;&lt;/object&gt;&lt;object type=&quot;3&quot; unique_id=&quot;10030&quot;&gt;&lt;property id=&quot;20148&quot; value=&quot;5&quot;/&gt;&lt;property id=&quot;20300&quot; value=&quot;Slide 27 - &amp;quot; LMO y SDIC españolas&amp;quot;&quot;/&gt;&lt;property id=&quot;20307&quot; value=&quot;368&quot;/&gt;&lt;/object&gt;&lt;object type=&quot;3&quot; unique_id=&quot;10031&quot;&gt;&lt;property id=&quot;20148&quot; value=&quot;5&quot;/&gt;&lt;property id=&quot;20300&quot; value=&quot;Slide 28 - &amp;quot;&amp;#x0D;&amp;#x0A;&amp;quot;&quot;/&gt;&lt;property id=&quot;20307&quot; value=&quot;369&quot;/&gt;&lt;/object&gt;&lt;object type=&quot;3&quot; unique_id=&quot;10032&quot;&gt;&lt;property id=&quot;20148&quot; value=&quot;5&quot;/&gt;&lt;property id=&quot;20300&quot; value=&quot;Slide 29 - &amp;quot;Normas Ejecución (Reglas de Implementación): &amp;quot;&quot;/&gt;&lt;property id=&quot;20307&quot; value=&quot;370&quot;/&gt;&lt;/object&gt;&lt;object type=&quot;3&quot; unique_id=&quot;10033&quot;&gt;&lt;property id=&quot;20148&quot; value=&quot;5&quot;/&gt;&lt;property id=&quot;20300&quot; value=&quot;Slide 30 - &amp;quot; Normas Ejecución (Reglas de Implementación): &amp;quot;&quot;/&gt;&lt;property id=&quot;20307&quot; value=&quot;371&quot;/&gt;&lt;/object&gt;&lt;object type=&quot;3&quot; unique_id=&quot;10034&quot;&gt;&lt;property id=&quot;20148&quot; value=&quot;5&quot;/&gt;&lt;property id=&quot;20300&quot; value=&quot;Slide 31 - &amp;quot; Reglamento de Metadatos&amp;quot;&quot;/&gt;&lt;property id=&quot;20307&quot; value=&quot;372&quot;/&gt;&lt;/object&gt;&lt;object type=&quot;3&quot; unique_id=&quot;10035&quot;&gt;&lt;property id=&quot;20148&quot; value=&quot;5&quot;/&gt;&lt;property id=&quot;20300&quot; value=&quot;Slide 32 - &amp;quot; Reglamento de seguimiento e informes&amp;quot;&quot;/&gt;&lt;property id=&quot;20307&quot; value=&quot;373&quot;/&gt;&lt;/object&gt;&lt;object type=&quot;3&quot; unique_id=&quot;10036&quot;&gt;&lt;property id=&quot;20148&quot; value=&quot;5&quot;/&gt;&lt;property id=&quot;20300&quot; value=&quot;Slide 33 - &amp;quot; Reglamento de compartición de datos&amp;quot;&quot;/&gt;&lt;property id=&quot;20307&quot; value=&quot;374&quot;/&gt;&lt;/object&gt;&lt;object type=&quot;3&quot; unique_id=&quot;10037&quot;&gt;&lt;property id=&quot;20148&quot; value=&quot;5&quot;/&gt;&lt;property id=&quot;20300&quot; value=&quot;Slide 34 - &amp;quot; Reglamento de Servicios en red (Network Service)&amp;quot;&quot;/&gt;&lt;property id=&quot;20307&quot; value=&quot;375&quot;/&gt;&lt;/object&gt;&lt;object type=&quot;3&quot; unique_id=&quot;10038&quot;&gt;&lt;property id=&quot;20148&quot; value=&quot;5&quot;/&gt;&lt;property id=&quot;20300&quot; value=&quot;Slide 35 - &amp;quot;Reglamento de  Interoperabilidad de datos y servicios &amp;quot;&quot;/&gt;&lt;property id=&quot;20307&quot; value=&quot;376&quot;/&gt;&lt;/object&gt;&lt;object type=&quot;3&quot; unique_id=&quot;10039&quot;&gt;&lt;property id=&quot;20148&quot; value=&quot;5&quot;/&gt;&lt;property id=&quot;20300&quot; value=&quot;Slide 36&quot;/&gt;&lt;property id=&quot;20307&quot; value=&quot;377&quot;/&gt;&lt;/object&gt;&lt;object type=&quot;3&quot; unique_id=&quot;10040&quot;&gt;&lt;property id=&quot;20148&quot; value=&quot;5&quot;/&gt;&lt;property id=&quot;20300&quot; value=&quot;Slide 37&quot;/&gt;&lt;property id=&quot;20307&quot; value=&quot;378&quot;/&gt;&lt;/object&gt;&lt;object type=&quot;3&quot; unique_id=&quot;10041&quot;&gt;&lt;property id=&quot;20148&quot; value=&quot;5&quot;/&gt;&lt;property id=&quot;20300&quot; value=&quot;Slide 38&quot;/&gt;&lt;property id=&quot;20307&quot; value=&quot;379&quot;/&gt;&lt;/object&gt;&lt;object type=&quot;3&quot; unique_id=&quot;10042&quot;&gt;&lt;property id=&quot;20148&quot; value=&quot;5&quot;/&gt;&lt;property id=&quot;20300&quot; value=&quot;Slide 39&quot;/&gt;&lt;property id=&quot;20307&quot; value=&quot;380&quot;/&gt;&lt;/object&gt;&lt;object type=&quot;3&quot; unique_id=&quot;10043&quot;&gt;&lt;property id=&quot;20148&quot; value=&quot;5&quot;/&gt;&lt;property id=&quot;20300&quot; value=&quot;Slide 40 - &amp;quot;Reglamento&amp;quot;&quot;/&gt;&lt;property id=&quot;20307&quot; value=&quot;381&quot;/&gt;&lt;/object&gt;&lt;object type=&quot;3&quot; unique_id=&quot;10044&quot;&gt;&lt;property id=&quot;20148&quot; value=&quot;5&quot;/&gt;&lt;property id=&quot;20300&quot; value=&quot;Slide 41 - &amp;quot;Reglamento&amp;quot;&quot;/&gt;&lt;property id=&quot;20307&quot; value=&quot;382&quot;/&gt;&lt;/object&gt;&lt;object type=&quot;3&quot; unique_id=&quot;10045&quot;&gt;&lt;property id=&quot;20148&quot; value=&quot;5&quot;/&gt;&lt;property id=&quot;20300&quot; value=&quot;Slide 42&quot;/&gt;&lt;property id=&quot;20307&quot; value=&quot;383&quot;/&gt;&lt;/object&gt;&lt;object type=&quot;3&quot; unique_id=&quot;10046&quot;&gt;&lt;property id=&quot;20148&quot; value=&quot;5&quot;/&gt;&lt;property id=&quot;20300&quot; value=&quot;Slide 43&quot;/&gt;&lt;property id=&quot;20307&quot; value=&quot;384&quot;/&gt;&lt;/object&gt;&lt;object type=&quot;3&quot; unique_id=&quot;10047&quot;&gt;&lt;property id=&quot;20148&quot; value=&quot;5&quot;/&gt;&lt;property id=&quot;20300&quot; value=&quot;Slide 44&quot;/&gt;&lt;property id=&quot;20307&quot; value=&quot;385&quot;/&gt;&lt;/object&gt;&lt;object type=&quot;3&quot; unique_id=&quot;10048&quot;&gt;&lt;property id=&quot;20148&quot; value=&quot;5&quot;/&gt;&lt;property id=&quot;20300&quot; value=&quot;Slide 45&quot;/&gt;&lt;property id=&quot;20307&quot; value=&quot;386&quot;/&gt;&lt;/object&gt;&lt;object type=&quot;3&quot; unique_id=&quot;10049&quot;&gt;&lt;property id=&quot;20148&quot; value=&quot;5&quot;/&gt;&lt;property id=&quot;20300&quot; value=&quot;Slide 46 - &amp;quot;Transposición Directiva INSPIRE en España = LISIGE&amp;quot;&quot;/&gt;&lt;property id=&quot;20307&quot; value=&quot;387&quot;/&gt;&lt;/object&gt;&lt;object type=&quot;3&quot; unique_id=&quot;10050&quot;&gt;&lt;property id=&quot;20148&quot; value=&quot;5&quot;/&gt;&lt;property id=&quot;20300&quot; value=&quot;Slide 47&quot;/&gt;&lt;property id=&quot;20307&quot; value=&quot;388&quot;/&gt;&lt;/object&gt;&lt;object type=&quot;3&quot; unique_id=&quot;10051&quot;&gt;&lt;property id=&quot;20148&quot; value=&quot;5&quot;/&gt;&lt;property id=&quot;20300&quot; value=&quot;Slide 48&quot;/&gt;&lt;property id=&quot;20307&quot; value=&quot;389&quot;/&gt;&lt;/object&gt;&lt;object type=&quot;3&quot; unique_id=&quot;10052&quot;&gt;&lt;property id=&quot;20148&quot; value=&quot;5&quot;/&gt;&lt;property id=&quot;20300&quot; value=&quot;Slide 49&quot;/&gt;&lt;property id=&quot;20307&quot; value=&quot;390&quot;/&gt;&lt;/object&gt;&lt;object type=&quot;3&quot; unique_id=&quot;10053&quot;&gt;&lt;property id=&quot;20148&quot; value=&quot;5&quot;/&gt;&lt;property id=&quot;20300&quot; value=&quot;Slide 50 - &amp;quot;Artículo 6. LISIGE: Normas a cumplir en el establecimiento de infraestructuras y servicios de información geográfi&quot;/&gt;&lt;property id=&quot;20307&quot; value=&quot;391&quot;/&gt;&lt;/object&gt;&lt;object type=&quot;3&quot; unique_id=&quot;10054&quot;&gt;&lt;property id=&quot;20148&quot; value=&quot;5&quot;/&gt;&lt;property id=&quot;20300&quot; value=&quot;Slide 51&quot;/&gt;&lt;property id=&quot;20307&quot; value=&quot;392&quot;/&gt;&lt;/object&gt;&lt;object type=&quot;3&quot; unique_id=&quot;10055&quot;&gt;&lt;property id=&quot;20148&quot; value=&quot;5&quot;/&gt;&lt;property id=&quot;20300&quot; value=&quot;Slide 52&quot;/&gt;&lt;property id=&quot;20307&quot; value=&quot;393&quot;/&gt;&lt;/object&gt;&lt;object type=&quot;3&quot; unique_id=&quot;10056&quot;&gt;&lt;property id=&quot;20148&quot; value=&quot;5&quot;/&gt;&lt;property id=&quot;20300&quot; value=&quot;Slide 53 - &amp;quot;GRUPOS TÉCNICOS DE TRABAJO  ESTABLECIDOS&amp;quot;&quot;/&gt;&lt;property id=&quot;20307&quot; value=&quot;394&quot;/&gt;&lt;/object&gt;&lt;object type=&quot;3&quot; unique_id=&quot;10057&quot;&gt;&lt;property id=&quot;20148&quot; value=&quot;5&quot;/&gt;&lt;property id=&quot;20300&quot; value=&quot;Slide 54 - &amp;quot;&amp;#x0D;&amp;#x0A;Objetivos comunes de los GTT de Normas que aseguren la interoperabilidad de los conjuntos y los servicios de dato&quot;/&gt;&lt;property id=&quot;20307&quot; value=&quot;395&quot;/&gt;&lt;/object&gt;&lt;object type=&quot;3&quot; unique_id=&quot;10058&quot;&gt;&lt;property id=&quot;20148&quot; value=&quot;5&quot;/&gt;&lt;property id=&quot;20300&quot; value=&quot;Slide 55 - &amp;quot; Adopción de INSPIRE  LISIGE&amp;quot;&quot;/&gt;&lt;property id=&quot;20307&quot; value=&quot;396&quot;/&gt;&lt;/object&gt;&lt;object type=&quot;3&quot; unique_id=&quot;10059&quot;&gt;&lt;property id=&quot;20148&quot; value=&quot;5&quot;/&gt;&lt;property id=&quot;20300&quot; value=&quot;Slide 56&quot;/&gt;&lt;property id=&quot;20307&quot; value=&quot;397&quot;/&gt;&lt;/object&gt;&lt;object type=&quot;3&quot; unique_id=&quot;10060&quot;&gt;&lt;property id=&quot;20148&quot; value=&quot;5&quot;/&gt;&lt;property id=&quot;20300&quot; value=&quot;Slide 57&quot;/&gt;&lt;property id=&quot;20307&quot; value=&quot;398&quot;/&gt;&lt;/object&gt;&lt;object type=&quot;3&quot; unique_id=&quot;10061&quot;&gt;&lt;property id=&quot;20148&quot; value=&quot;5&quot;/&gt;&lt;property id=&quot;20300&quot; value=&quot;Slide 58&quot;/&gt;&lt;property id=&quot;20307&quot; value=&quot;399&quot;/&gt;&lt;/object&gt;&lt;object type=&quot;3&quot; unique_id=&quot;10062&quot;&gt;&lt;property id=&quot;20148&quot; value=&quot;5&quot;/&gt;&lt;property id=&quot;20300&quot; value=&quot;Slide 59&quot;/&gt;&lt;property id=&quot;20307&quot; value=&quot;400&quot;/&gt;&lt;/object&gt;&lt;object type=&quot;3&quot; unique_id=&quot;10063&quot;&gt;&lt;property id=&quot;20148&quot; value=&quot;5&quot;/&gt;&lt;property id=&quot;20300&quot; value=&quot;Slide 60 - &amp;quot;Servicios web OGC accesibles del IGN, desde el Geoportal IDEE&amp;quot;&quot;/&gt;&lt;property id=&quot;20307&quot; value=&quot;401&quot;/&gt;&lt;/object&gt;&lt;object type=&quot;3&quot; unique_id=&quot;10064&quot;&gt;&lt;property id=&quot;20148&quot; value=&quot;5&quot;/&gt;&lt;property id=&quot;20300&quot; value=&quot;Slide 61&quot;/&gt;&lt;property id=&quot;20307&quot; value=&quot;402&quot;/&gt;&lt;/object&gt;&lt;object type=&quot;3&quot; unique_id=&quot;10065&quot;&gt;&lt;property id=&quot;20148&quot; value=&quot;5&quot;/&gt;&lt;property id=&quot;20300&quot; value=&quot;Slide 62&quot;/&gt;&lt;property id=&quot;20307&quot; value=&quot;403&quot;/&gt;&lt;/object&gt;&lt;object type=&quot;3&quot; unique_id=&quot;10066&quot;&gt;&lt;property id=&quot;20148&quot; value=&quot;5&quot;/&gt;&lt;property id=&quot;20300&quot; value=&quot;Slide 63 - &amp;quot;Ejemplo de cadena de servicios web  interoperables a partir de la IDEE&amp;quot;&quot;/&gt;&lt;property id=&quot;20307&quot; value=&quot;404&quot;/&gt;&lt;/object&gt;&lt;object type=&quot;3&quot; unique_id=&quot;10067&quot;&gt;&lt;property id=&quot;20148&quot; value=&quot;5&quot;/&gt;&lt;property id=&quot;20300&quot; value=&quot;Slide 64&quot;/&gt;&lt;property id=&quot;20307&quot; value=&quot;405&quot;/&gt;&lt;/object&gt;&lt;object type=&quot;3&quot; unique_id=&quot;10068&quot;&gt;&lt;property id=&quot;20148&quot; value=&quot;5&quot;/&gt;&lt;property id=&quot;20300&quot; value=&quot;Slide 65&quot;/&gt;&lt;property id=&quot;20307&quot; value=&quot;406&quot;/&gt;&lt;/object&gt;&lt;object type=&quot;3&quot; unique_id=&quot;10069&quot;&gt;&lt;property id=&quot;20148&quot; value=&quot;5&quot;/&gt;&lt;property id=&quot;20300&quot; value=&quot;Slide 66 - &amp;quot;CONCLUSIÓN&amp;quot;&quot;/&gt;&lt;property id=&quot;20307&quot; value=&quot;407&quot;/&gt;&lt;/object&gt;&lt;object type=&quot;3&quot; unique_id=&quot;10070&quot;&gt;&lt;property id=&quot;20148&quot; value=&quot;5&quot;/&gt;&lt;property id=&quot;20300&quot; value=&quot;Slide 67 - &amp;quot; Título de la diapositiva&amp;quot;&quot;/&gt;&lt;property id=&quot;20307&quot; value=&quot;341&quot;/&gt;&lt;/object&gt;&lt;object type=&quot;3&quot; unique_id=&quot;10071&quot;&gt;&lt;property id=&quot;20148&quot; value=&quot;5&quot;/&gt;&lt;property id=&quot;20300&quot; value=&quot;Slide 68 - &amp;quot;Muchas gracias&amp;#x0D;&amp;#x0A;¿Preguntas?&amp;quot;&quot;/&gt;&lt;property id=&quot;20307&quot; value=&quot;342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Pintura Sumi">
  <a:themeElements>
    <a:clrScheme name="Pintura Sumi 1">
      <a:dk1>
        <a:srgbClr val="545472"/>
      </a:dk1>
      <a:lt1>
        <a:srgbClr val="FFFFFF"/>
      </a:lt1>
      <a:dk2>
        <a:srgbClr val="660066"/>
      </a:dk2>
      <a:lt2>
        <a:srgbClr val="9797B7"/>
      </a:lt2>
      <a:accent1>
        <a:srgbClr val="A7CCD9"/>
      </a:accent1>
      <a:accent2>
        <a:srgbClr val="C7C7DF"/>
      </a:accent2>
      <a:accent3>
        <a:srgbClr val="FFFFFF"/>
      </a:accent3>
      <a:accent4>
        <a:srgbClr val="464660"/>
      </a:accent4>
      <a:accent5>
        <a:srgbClr val="D0E2E9"/>
      </a:accent5>
      <a:accent6>
        <a:srgbClr val="B4B4CA"/>
      </a:accent6>
      <a:hlink>
        <a:srgbClr val="9595FF"/>
      </a:hlink>
      <a:folHlink>
        <a:srgbClr val="8888AE"/>
      </a:folHlink>
    </a:clrScheme>
    <a:fontScheme name="Pintura Sumi">
      <a:majorFont>
        <a:latin typeface="Tahoma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Pintura Sumi 1">
        <a:dk1>
          <a:srgbClr val="545472"/>
        </a:dk1>
        <a:lt1>
          <a:srgbClr val="FFFFFF"/>
        </a:lt1>
        <a:dk2>
          <a:srgbClr val="660066"/>
        </a:dk2>
        <a:lt2>
          <a:srgbClr val="9797B7"/>
        </a:lt2>
        <a:accent1>
          <a:srgbClr val="A7CCD9"/>
        </a:accent1>
        <a:accent2>
          <a:srgbClr val="C7C7DF"/>
        </a:accent2>
        <a:accent3>
          <a:srgbClr val="FFFFFF"/>
        </a:accent3>
        <a:accent4>
          <a:srgbClr val="464660"/>
        </a:accent4>
        <a:accent5>
          <a:srgbClr val="D0E2E9"/>
        </a:accent5>
        <a:accent6>
          <a:srgbClr val="B4B4CA"/>
        </a:accent6>
        <a:hlink>
          <a:srgbClr val="9595FF"/>
        </a:hlink>
        <a:folHlink>
          <a:srgbClr val="8888A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ntura Sumi 2">
        <a:dk1>
          <a:srgbClr val="545472"/>
        </a:dk1>
        <a:lt1>
          <a:srgbClr val="FFFFFF"/>
        </a:lt1>
        <a:dk2>
          <a:srgbClr val="892D5B"/>
        </a:dk2>
        <a:lt2>
          <a:srgbClr val="68A7BE"/>
        </a:lt2>
        <a:accent1>
          <a:srgbClr val="CAACCC"/>
        </a:accent1>
        <a:accent2>
          <a:srgbClr val="A7CCD9"/>
        </a:accent2>
        <a:accent3>
          <a:srgbClr val="FFFFFF"/>
        </a:accent3>
        <a:accent4>
          <a:srgbClr val="464660"/>
        </a:accent4>
        <a:accent5>
          <a:srgbClr val="E1D2E2"/>
        </a:accent5>
        <a:accent6>
          <a:srgbClr val="97B9C4"/>
        </a:accent6>
        <a:hlink>
          <a:srgbClr val="9595FF"/>
        </a:hlink>
        <a:folHlink>
          <a:srgbClr val="8888A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ntura Sumi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B2B2B2"/>
        </a:accent1>
        <a:accent2>
          <a:srgbClr val="DDDDDD"/>
        </a:accent2>
        <a:accent3>
          <a:srgbClr val="FFFFFF"/>
        </a:accent3>
        <a:accent4>
          <a:srgbClr val="000000"/>
        </a:accent4>
        <a:accent5>
          <a:srgbClr val="D5D5D5"/>
        </a:accent5>
        <a:accent6>
          <a:srgbClr val="C8C8C8"/>
        </a:accent6>
        <a:hlink>
          <a:srgbClr val="4D4D4D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ntura Sumi 4">
        <a:dk1>
          <a:srgbClr val="545472"/>
        </a:dk1>
        <a:lt1>
          <a:srgbClr val="FFFFFF"/>
        </a:lt1>
        <a:dk2>
          <a:srgbClr val="892D5B"/>
        </a:dk2>
        <a:lt2>
          <a:srgbClr val="AC3872"/>
        </a:lt2>
        <a:accent1>
          <a:srgbClr val="660066"/>
        </a:accent1>
        <a:accent2>
          <a:srgbClr val="E2A6C4"/>
        </a:accent2>
        <a:accent3>
          <a:srgbClr val="FFFFFF"/>
        </a:accent3>
        <a:accent4>
          <a:srgbClr val="464660"/>
        </a:accent4>
        <a:accent5>
          <a:srgbClr val="B8AAB8"/>
        </a:accent5>
        <a:accent6>
          <a:srgbClr val="CD96B1"/>
        </a:accent6>
        <a:hlink>
          <a:srgbClr val="8585FF"/>
        </a:hlink>
        <a:folHlink>
          <a:srgbClr val="563EE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ntura Sumi 5">
        <a:dk1>
          <a:srgbClr val="545472"/>
        </a:dk1>
        <a:lt1>
          <a:srgbClr val="FFFFFF"/>
        </a:lt1>
        <a:dk2>
          <a:srgbClr val="892D5B"/>
        </a:dk2>
        <a:lt2>
          <a:srgbClr val="515BA7"/>
        </a:lt2>
        <a:accent1>
          <a:srgbClr val="8BD8E7"/>
        </a:accent1>
        <a:accent2>
          <a:srgbClr val="A5AAD3"/>
        </a:accent2>
        <a:accent3>
          <a:srgbClr val="FFFFFF"/>
        </a:accent3>
        <a:accent4>
          <a:srgbClr val="464660"/>
        </a:accent4>
        <a:accent5>
          <a:srgbClr val="C4E9F1"/>
        </a:accent5>
        <a:accent6>
          <a:srgbClr val="959ABF"/>
        </a:accent6>
        <a:hlink>
          <a:srgbClr val="B78AFA"/>
        </a:hlink>
        <a:folHlink>
          <a:srgbClr val="A0A5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ntura Sumi 6">
        <a:dk1>
          <a:srgbClr val="545472"/>
        </a:dk1>
        <a:lt1>
          <a:srgbClr val="FFFFFF"/>
        </a:lt1>
        <a:dk2>
          <a:srgbClr val="37467F"/>
        </a:dk2>
        <a:lt2>
          <a:srgbClr val="547A3C"/>
        </a:lt2>
        <a:accent1>
          <a:srgbClr val="8BD8E7"/>
        </a:accent1>
        <a:accent2>
          <a:srgbClr val="B7D3A5"/>
        </a:accent2>
        <a:accent3>
          <a:srgbClr val="FFFFFF"/>
        </a:accent3>
        <a:accent4>
          <a:srgbClr val="464660"/>
        </a:accent4>
        <a:accent5>
          <a:srgbClr val="C4E9F1"/>
        </a:accent5>
        <a:accent6>
          <a:srgbClr val="A6BF95"/>
        </a:accent6>
        <a:hlink>
          <a:srgbClr val="619147"/>
        </a:hlink>
        <a:folHlink>
          <a:srgbClr val="94BE7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intura Sumi 7">
        <a:dk1>
          <a:srgbClr val="545472"/>
        </a:dk1>
        <a:lt1>
          <a:srgbClr val="FFFFFF"/>
        </a:lt1>
        <a:dk2>
          <a:srgbClr val="655851"/>
        </a:dk2>
        <a:lt2>
          <a:srgbClr val="B49234"/>
        </a:lt2>
        <a:accent1>
          <a:srgbClr val="F8C684"/>
        </a:accent1>
        <a:accent2>
          <a:srgbClr val="E1CE97"/>
        </a:accent2>
        <a:accent3>
          <a:srgbClr val="FFFFFF"/>
        </a:accent3>
        <a:accent4>
          <a:srgbClr val="464660"/>
        </a:accent4>
        <a:accent5>
          <a:srgbClr val="FBDFC2"/>
        </a:accent5>
        <a:accent6>
          <a:srgbClr val="CCBA88"/>
        </a:accent6>
        <a:hlink>
          <a:srgbClr val="7C6148"/>
        </a:hlink>
        <a:folHlink>
          <a:srgbClr val="8E856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C:\Archivos de programa\Microsoft Office\Plantillas\IGN3.pot</Template>
  <TotalTime>4334</TotalTime>
  <Words>803</Words>
  <Application>Microsoft Office PowerPoint</Application>
  <PresentationFormat>Presentación en pantalla (4:3)</PresentationFormat>
  <Paragraphs>142</Paragraphs>
  <Slides>13</Slides>
  <Notes>6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4" baseType="lpstr">
      <vt:lpstr>Pintura Sumi</vt:lpstr>
      <vt:lpstr>Diapositiva 1</vt:lpstr>
      <vt:lpstr>IGN-Search</vt:lpstr>
      <vt:lpstr>IGN-Search</vt:lpstr>
      <vt:lpstr>IGN-Search</vt:lpstr>
      <vt:lpstr>IGN-Search</vt:lpstr>
      <vt:lpstr>IGN-Search</vt:lpstr>
      <vt:lpstr>IGN-Search</vt:lpstr>
      <vt:lpstr>IGN-Search</vt:lpstr>
      <vt:lpstr>IGN-Search</vt:lpstr>
      <vt:lpstr>IGN-Search</vt:lpstr>
      <vt:lpstr>IGN-Search</vt:lpstr>
      <vt:lpstr>IGN-Search</vt:lpstr>
      <vt:lpstr>Diapositiva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(Garamond 54)</dc:title>
  <dc:creator>Camacho Arranz Elena</dc:creator>
  <cp:lastModifiedBy>Cristina Ruiz Montoro</cp:lastModifiedBy>
  <cp:revision>423</cp:revision>
  <cp:lastPrinted>1601-01-01T00:00:00Z</cp:lastPrinted>
  <dcterms:created xsi:type="dcterms:W3CDTF">2005-04-21T19:06:47Z</dcterms:created>
  <dcterms:modified xsi:type="dcterms:W3CDTF">2016-09-29T09:34:29Z</dcterms:modified>
</cp:coreProperties>
</file>

<file path=docProps/thumbnail.jpeg>
</file>